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7" r:id="rId3"/>
    <p:sldId id="280" r:id="rId4"/>
    <p:sldId id="279" r:id="rId5"/>
    <p:sldId id="278" r:id="rId6"/>
    <p:sldId id="258" r:id="rId7"/>
    <p:sldId id="259" r:id="rId8"/>
    <p:sldId id="260" r:id="rId9"/>
    <p:sldId id="269" r:id="rId10"/>
    <p:sldId id="256" r:id="rId11"/>
    <p:sldId id="262" r:id="rId12"/>
    <p:sldId id="263" r:id="rId13"/>
    <p:sldId id="268" r:id="rId14"/>
    <p:sldId id="264" r:id="rId15"/>
    <p:sldId id="270" r:id="rId16"/>
    <p:sldId id="265" r:id="rId17"/>
    <p:sldId id="266" r:id="rId18"/>
    <p:sldId id="273" r:id="rId19"/>
    <p:sldId id="272" r:id="rId20"/>
    <p:sldId id="276" r:id="rId21"/>
    <p:sldId id="274" r:id="rId22"/>
    <p:sldId id="275" r:id="rId23"/>
    <p:sldId id="281" r:id="rId24"/>
    <p:sldId id="261" r:id="rId2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9EA6E-F445-4983-A0E3-D6CC97A2A30F}" type="datetimeFigureOut">
              <a:rPr lang="sl-SI" smtClean="0"/>
              <a:t>19. 02. 2024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13795-820C-4981-8C0F-B289B3C9B3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936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BF4A1-DB86-4E77-AB90-0824E9FB032D}" type="slidenum">
              <a:rPr lang="sl-SI" smtClean="0"/>
              <a:pPr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104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BF4A1-DB86-4E77-AB90-0824E9FB032D}" type="slidenum">
              <a:rPr lang="sl-SI" smtClean="0"/>
              <a:pPr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5119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BF4A1-DB86-4E77-AB90-0824E9FB032D}" type="slidenum">
              <a:rPr lang="sl-SI" smtClean="0"/>
              <a:pPr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867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7B88-5E2B-4E44-9D1B-603507BEF021}" type="datetimeFigureOut">
              <a:rPr lang="sl-SI" smtClean="0"/>
              <a:t>19. 02. 2024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4DE4-4564-409C-AFED-ED93AAC41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889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7B88-5E2B-4E44-9D1B-603507BEF021}" type="datetimeFigureOut">
              <a:rPr lang="sl-SI" smtClean="0"/>
              <a:t>19. 02. 2024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4DE4-4564-409C-AFED-ED93AAC41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06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7B88-5E2B-4E44-9D1B-603507BEF021}" type="datetimeFigureOut">
              <a:rPr lang="sl-SI" smtClean="0"/>
              <a:t>19. 02. 2024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4DE4-4564-409C-AFED-ED93AAC41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73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7B88-5E2B-4E44-9D1B-603507BEF021}" type="datetimeFigureOut">
              <a:rPr lang="sl-SI" smtClean="0"/>
              <a:t>19. 02. 2024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4DE4-4564-409C-AFED-ED93AAC41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442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7B88-5E2B-4E44-9D1B-603507BEF021}" type="datetimeFigureOut">
              <a:rPr lang="sl-SI" smtClean="0"/>
              <a:t>19. 02. 2024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4DE4-4564-409C-AFED-ED93AAC41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724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7B88-5E2B-4E44-9D1B-603507BEF021}" type="datetimeFigureOut">
              <a:rPr lang="sl-SI" smtClean="0"/>
              <a:t>19. 02. 2024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4DE4-4564-409C-AFED-ED93AAC41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355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7B88-5E2B-4E44-9D1B-603507BEF021}" type="datetimeFigureOut">
              <a:rPr lang="sl-SI" smtClean="0"/>
              <a:t>19. 02. 2024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4DE4-4564-409C-AFED-ED93AAC41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49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7B88-5E2B-4E44-9D1B-603507BEF021}" type="datetimeFigureOut">
              <a:rPr lang="sl-SI" smtClean="0"/>
              <a:t>19. 02. 2024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4DE4-4564-409C-AFED-ED93AAC41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48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7B88-5E2B-4E44-9D1B-603507BEF021}" type="datetimeFigureOut">
              <a:rPr lang="sl-SI" smtClean="0"/>
              <a:t>19. 02. 2024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4DE4-4564-409C-AFED-ED93AAC41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9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7B88-5E2B-4E44-9D1B-603507BEF021}" type="datetimeFigureOut">
              <a:rPr lang="sl-SI" smtClean="0"/>
              <a:t>19. 02. 2024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4DE4-4564-409C-AFED-ED93AAC41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43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67B88-5E2B-4E44-9D1B-603507BEF021}" type="datetimeFigureOut">
              <a:rPr lang="sl-SI" smtClean="0"/>
              <a:t>19. 02. 2024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4DE4-4564-409C-AFED-ED93AAC41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5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67B88-5E2B-4E44-9D1B-603507BEF021}" type="datetimeFigureOut">
              <a:rPr lang="sl-SI" smtClean="0"/>
              <a:t>19. 02. 2024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4DE4-4564-409C-AFED-ED93AAC419B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801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92475"/>
          </a:xfrm>
        </p:spPr>
        <p:txBody>
          <a:bodyPr/>
          <a:lstStyle/>
          <a:p>
            <a:pPr algn="ctr"/>
            <a:r>
              <a:rPr lang="sl-SI" sz="5400" b="1" dirty="0" smtClean="0">
                <a:solidFill>
                  <a:srgbClr val="00B050"/>
                </a:solidFill>
              </a:rPr>
              <a:t>MOJ OTROK </a:t>
            </a:r>
            <a:r>
              <a:rPr lang="sl-SI" sz="5400" b="1" dirty="0" smtClean="0">
                <a:solidFill>
                  <a:srgbClr val="92D050"/>
                </a:solidFill>
              </a:rPr>
              <a:t>VSTOPA V ŠOLO</a:t>
            </a:r>
            <a:r>
              <a:rPr lang="sl-SI" sz="5400" b="1" dirty="0">
                <a:solidFill>
                  <a:srgbClr val="00B050"/>
                </a:solidFill>
              </a:rPr>
              <a:t/>
            </a:r>
            <a:br>
              <a:rPr lang="sl-SI" sz="5400" b="1" dirty="0">
                <a:solidFill>
                  <a:srgbClr val="00B050"/>
                </a:solidFill>
              </a:rPr>
            </a:br>
            <a:r>
              <a:rPr lang="sl-SI" b="1" dirty="0" smtClean="0">
                <a:solidFill>
                  <a:srgbClr val="00B050"/>
                </a:solidFill>
              </a:rPr>
              <a:t>	</a:t>
            </a:r>
            <a:br>
              <a:rPr lang="sl-SI" b="1" dirty="0" smtClean="0">
                <a:solidFill>
                  <a:srgbClr val="00B050"/>
                </a:solidFill>
              </a:rPr>
            </a:br>
            <a:r>
              <a:rPr lang="sl-SI" b="1" dirty="0" smtClean="0">
                <a:solidFill>
                  <a:srgbClr val="00B050"/>
                </a:solidFill>
              </a:rPr>
              <a:t>Pot v samostojnost …</a:t>
            </a:r>
            <a:endParaRPr lang="sl-SI" b="1" dirty="0">
              <a:solidFill>
                <a:srgbClr val="00B050"/>
              </a:solidFill>
            </a:endParaRPr>
          </a:p>
        </p:txBody>
      </p:sp>
      <p:pic>
        <p:nvPicPr>
          <p:cNvPr id="5" name="Slika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102" y="3235721"/>
            <a:ext cx="2812965" cy="1391425"/>
          </a:xfrm>
          <a:prstGeom prst="rect">
            <a:avLst/>
          </a:prstGeom>
        </p:spPr>
      </p:pic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838200" y="5868063"/>
            <a:ext cx="10515600" cy="723568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9" name="Picture 2" descr="Prvi šolski dan | Osnovna šola I Murska Sobo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71" y="3745001"/>
            <a:ext cx="3106057" cy="248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7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564684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97565"/>
            <a:ext cx="9144000" cy="6289482"/>
          </a:xfrm>
        </p:spPr>
        <p:txBody>
          <a:bodyPr>
            <a:normAutofit/>
          </a:bodyPr>
          <a:lstStyle/>
          <a:p>
            <a:r>
              <a:rPr lang="sl-SI" sz="3600" b="1" u="sng" dirty="0" smtClean="0">
                <a:solidFill>
                  <a:srgbClr val="00B050"/>
                </a:solidFill>
              </a:rPr>
              <a:t>KAKO SPODBUJAMO ZRELOST?</a:t>
            </a:r>
          </a:p>
          <a:p>
            <a:endParaRPr lang="sl-SI" b="1" dirty="0" smtClean="0">
              <a:solidFill>
                <a:srgbClr val="7030A0"/>
              </a:solidFill>
            </a:endParaRPr>
          </a:p>
          <a:p>
            <a:r>
              <a:rPr lang="sl-SI" b="1" dirty="0" smtClean="0">
                <a:solidFill>
                  <a:srgbClr val="7030A0"/>
                </a:solidFill>
              </a:rPr>
              <a:t>OTROKU </a:t>
            </a:r>
            <a:r>
              <a:rPr lang="sl-SI" b="1" u="sng" dirty="0" smtClean="0">
                <a:solidFill>
                  <a:srgbClr val="7030A0"/>
                </a:solidFill>
              </a:rPr>
              <a:t>PONUDIMO RAZLIČNE DEJAVNOSTI</a:t>
            </a:r>
            <a:r>
              <a:rPr lang="sl-SI" b="1" dirty="0" smtClean="0">
                <a:solidFill>
                  <a:srgbClr val="92D050"/>
                </a:solidFill>
              </a:rPr>
              <a:t>:</a:t>
            </a:r>
          </a:p>
          <a:p>
            <a:endParaRPr lang="sl-SI" b="1" dirty="0" smtClean="0">
              <a:solidFill>
                <a:srgbClr val="92D050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sl-SI" b="1" dirty="0" smtClean="0">
                <a:solidFill>
                  <a:srgbClr val="92D050"/>
                </a:solidFill>
              </a:rPr>
              <a:t>GIBALNE, ROČNE SPRETNOSTI, IGRO Z DROBNIM MATERIALOM</a:t>
            </a:r>
          </a:p>
          <a:p>
            <a:pPr marL="342900" indent="-342900" algn="l">
              <a:buFontTx/>
              <a:buChar char="-"/>
            </a:pPr>
            <a:r>
              <a:rPr lang="sl-SI" b="1" dirty="0" smtClean="0">
                <a:solidFill>
                  <a:srgbClr val="92D050"/>
                </a:solidFill>
              </a:rPr>
              <a:t>SKUPNO </a:t>
            </a:r>
            <a:r>
              <a:rPr lang="sl-SI" b="1" dirty="0" smtClean="0">
                <a:solidFill>
                  <a:srgbClr val="7030A0"/>
                </a:solidFill>
              </a:rPr>
              <a:t>BRANJE</a:t>
            </a:r>
            <a:r>
              <a:rPr lang="sl-SI" b="1" dirty="0" smtClean="0">
                <a:solidFill>
                  <a:srgbClr val="92D050"/>
                </a:solidFill>
              </a:rPr>
              <a:t> KVALITETNIH KNJIG, OPAZOVANJE S STARŠI</a:t>
            </a:r>
          </a:p>
          <a:p>
            <a:pPr marL="342900" indent="-342900" algn="l">
              <a:buFontTx/>
              <a:buChar char="-"/>
            </a:pPr>
            <a:r>
              <a:rPr lang="sl-SI" b="1" dirty="0" smtClean="0">
                <a:solidFill>
                  <a:srgbClr val="92D050"/>
                </a:solidFill>
              </a:rPr>
              <a:t>SPODBUJANJE K </a:t>
            </a:r>
            <a:r>
              <a:rPr lang="sl-SI" b="1" dirty="0" smtClean="0">
                <a:solidFill>
                  <a:srgbClr val="7030A0"/>
                </a:solidFill>
              </a:rPr>
              <a:t>SAMOSTOJNOSTI</a:t>
            </a:r>
          </a:p>
          <a:p>
            <a:pPr marL="342900" indent="-342900" algn="l">
              <a:buFontTx/>
              <a:buChar char="-"/>
            </a:pPr>
            <a:r>
              <a:rPr lang="sl-SI" b="1" dirty="0" smtClean="0">
                <a:solidFill>
                  <a:srgbClr val="7030A0"/>
                </a:solidFill>
              </a:rPr>
              <a:t>VKLJUČEVANJE</a:t>
            </a:r>
            <a:r>
              <a:rPr lang="sl-SI" b="1" dirty="0" smtClean="0">
                <a:solidFill>
                  <a:srgbClr val="92D050"/>
                </a:solidFill>
              </a:rPr>
              <a:t> V VSAKDANJE DEJAVNOSTI</a:t>
            </a:r>
            <a:endParaRPr lang="sl-SI" b="1" dirty="0">
              <a:solidFill>
                <a:srgbClr val="92D050"/>
              </a:solidFill>
            </a:endParaRPr>
          </a:p>
        </p:txBody>
      </p:sp>
      <p:pic>
        <p:nvPicPr>
          <p:cNvPr id="2050" name="Picture 2" descr="Books And Owl Clipart (#3980758) - Pin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012" y="3542306"/>
            <a:ext cx="2336214" cy="247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mača opravila za otroke: Od 2 do 12 let - Vzgoja in razvoj - Ringaraja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78" y="4278484"/>
            <a:ext cx="2233634" cy="223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1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r>
              <a:rPr lang="sl-SI" dirty="0" smtClean="0">
                <a:solidFill>
                  <a:srgbClr val="00B050"/>
                </a:solidFill>
              </a:rPr>
              <a:t>SAMOSTOJEN lahko postane le tisti otrok, ki </a:t>
            </a:r>
            <a:r>
              <a:rPr lang="sl-SI" b="1" dirty="0" smtClean="0">
                <a:solidFill>
                  <a:srgbClr val="00B050"/>
                </a:solidFill>
              </a:rPr>
              <a:t>usklajeno s svojimi psihofizičnimi sposobnostmi </a:t>
            </a:r>
            <a:r>
              <a:rPr lang="sl-SI" sz="4000" b="1" dirty="0">
                <a:solidFill>
                  <a:srgbClr val="00B050"/>
                </a:solidFill>
              </a:rPr>
              <a:t>čim več stvari sme in zmore napraviti </a:t>
            </a:r>
            <a:r>
              <a:rPr lang="sl-SI" sz="4000" b="1" dirty="0" smtClean="0">
                <a:solidFill>
                  <a:srgbClr val="00B050"/>
                </a:solidFill>
              </a:rPr>
              <a:t>sam</a:t>
            </a:r>
          </a:p>
          <a:p>
            <a:pPr marL="0" indent="0">
              <a:buNone/>
            </a:pPr>
            <a:endParaRPr lang="sl-SI" sz="4000" b="1" dirty="0">
              <a:solidFill>
                <a:srgbClr val="00B050"/>
              </a:solidFill>
            </a:endParaRPr>
          </a:p>
          <a:p>
            <a:r>
              <a:rPr lang="sl-SI" b="1" dirty="0" smtClean="0">
                <a:solidFill>
                  <a:srgbClr val="00B050"/>
                </a:solidFill>
              </a:rPr>
              <a:t>Otrok zmore- odrasli omogoča</a:t>
            </a:r>
          </a:p>
          <a:p>
            <a:endParaRPr lang="sl-SI" b="1" dirty="0" smtClean="0">
              <a:solidFill>
                <a:srgbClr val="00B050"/>
              </a:solidFill>
            </a:endParaRPr>
          </a:p>
          <a:p>
            <a:r>
              <a:rPr lang="sl-SI" dirty="0" smtClean="0">
                <a:solidFill>
                  <a:srgbClr val="00B050"/>
                </a:solidFill>
              </a:rPr>
              <a:t>Naj se osamosvaja </a:t>
            </a:r>
            <a:r>
              <a:rPr lang="sl-SI" b="1" dirty="0" smtClean="0">
                <a:solidFill>
                  <a:srgbClr val="00B050"/>
                </a:solidFill>
              </a:rPr>
              <a:t>skozi igro</a:t>
            </a:r>
          </a:p>
          <a:p>
            <a:endParaRPr lang="sl-SI" b="1" dirty="0" smtClean="0">
              <a:solidFill>
                <a:srgbClr val="00B050"/>
              </a:solidFill>
            </a:endParaRPr>
          </a:p>
        </p:txBody>
      </p:sp>
      <p:pic>
        <p:nvPicPr>
          <p:cNvPr id="6" name="Slika 5" descr="o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1803" y="2139388"/>
            <a:ext cx="2735974" cy="1683676"/>
          </a:xfrm>
          <a:prstGeom prst="rect">
            <a:avLst/>
          </a:prstGeom>
        </p:spPr>
      </p:pic>
      <p:pic>
        <p:nvPicPr>
          <p:cNvPr id="7" name="Slika 6" descr="otroci -š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4383" y="4054769"/>
            <a:ext cx="3150814" cy="18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9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>
              <a:buNone/>
            </a:pPr>
            <a:endParaRPr lang="sl-SI" dirty="0" smtClean="0"/>
          </a:p>
          <a:p>
            <a:r>
              <a:rPr lang="sl-SI" b="1" dirty="0" smtClean="0">
                <a:solidFill>
                  <a:srgbClr val="00B050"/>
                </a:solidFill>
              </a:rPr>
              <a:t>Otroci so veseli, če lahko delajo tisto, kar počnejo odrasli (odnašajo smeti, pospravijo posodo, zložijo perilo…)</a:t>
            </a:r>
          </a:p>
          <a:p>
            <a:r>
              <a:rPr lang="sl-SI" b="1" dirty="0" smtClean="0">
                <a:solidFill>
                  <a:srgbClr val="00B050"/>
                </a:solidFill>
              </a:rPr>
              <a:t>Privzgajamo mu navade </a:t>
            </a:r>
            <a:r>
              <a:rPr lang="sl-SI" b="1" dirty="0">
                <a:solidFill>
                  <a:srgbClr val="00B050"/>
                </a:solidFill>
              </a:rPr>
              <a:t>(pospravlja igrače, se oblači …)</a:t>
            </a:r>
          </a:p>
          <a:p>
            <a:r>
              <a:rPr lang="sl-SI" b="1" dirty="0" smtClean="0">
                <a:solidFill>
                  <a:srgbClr val="00B050"/>
                </a:solidFill>
              </a:rPr>
              <a:t>Otroka usmerjamo v aktivnost – to prinaša </a:t>
            </a:r>
            <a:r>
              <a:rPr lang="sl-SI" sz="3600" b="1" dirty="0" smtClean="0">
                <a:solidFill>
                  <a:srgbClr val="7030A0"/>
                </a:solidFill>
              </a:rPr>
              <a:t>prijetne izkušnje!</a:t>
            </a:r>
          </a:p>
          <a:p>
            <a:endParaRPr lang="sl-SI" dirty="0"/>
          </a:p>
        </p:txBody>
      </p:sp>
      <p:pic>
        <p:nvPicPr>
          <p:cNvPr id="1026" name="Picture 2" descr="http://www.ventilatorbesed.com/slike/clanki/otroci_kuiha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526" y="3561617"/>
            <a:ext cx="4417479" cy="2290543"/>
          </a:xfrm>
          <a:prstGeom prst="rect">
            <a:avLst/>
          </a:prstGeom>
          <a:noFill/>
        </p:spPr>
      </p:pic>
      <p:pic>
        <p:nvPicPr>
          <p:cNvPr id="1028" name="Picture 4" descr="http://files.dnevnik.si/g/mojdom/_custom/Laura/otroci_pomagajo_pri_hisnih_opravilih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0284" y="3782126"/>
            <a:ext cx="3844349" cy="2070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1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3525"/>
          </a:xfrm>
        </p:spPr>
        <p:txBody>
          <a:bodyPr/>
          <a:lstStyle/>
          <a:p>
            <a:pPr algn="ctr"/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200" b="1" dirty="0" smtClean="0">
                <a:solidFill>
                  <a:srgbClr val="7030A0"/>
                </a:solidFill>
              </a:rPr>
              <a:t>OTROCI VSTOPAJO V ŠOLO Z </a:t>
            </a:r>
            <a:r>
              <a:rPr lang="sl-SI" sz="3200" b="1" dirty="0" smtClean="0">
                <a:solidFill>
                  <a:srgbClr val="00B050"/>
                </a:solidFill>
              </a:rPr>
              <a:t>RAZLIČNIM PREDZNANJEM</a:t>
            </a:r>
            <a:r>
              <a:rPr lang="sl-SI" sz="3200" b="1" dirty="0" smtClean="0">
                <a:solidFill>
                  <a:srgbClr val="92D050"/>
                </a:solidFill>
              </a:rPr>
              <a:t>:</a:t>
            </a:r>
          </a:p>
          <a:p>
            <a:pPr marL="0" indent="0">
              <a:buNone/>
            </a:pPr>
            <a:endParaRPr lang="sl-SI" sz="3200" b="1" dirty="0" smtClean="0">
              <a:solidFill>
                <a:srgbClr val="7030A0"/>
              </a:solidFill>
            </a:endParaRPr>
          </a:p>
          <a:p>
            <a:r>
              <a:rPr lang="sl-SI" dirty="0" smtClean="0">
                <a:solidFill>
                  <a:srgbClr val="00B050"/>
                </a:solidFill>
              </a:rPr>
              <a:t>JEZIKOVNO-KOMUNIK.</a:t>
            </a:r>
            <a:r>
              <a:rPr lang="sl-SI" dirty="0" smtClean="0">
                <a:solidFill>
                  <a:srgbClr val="7030A0"/>
                </a:solidFill>
              </a:rPr>
              <a:t> spretnosti vplivajo na učni uspeh</a:t>
            </a:r>
          </a:p>
          <a:p>
            <a:r>
              <a:rPr lang="sl-SI" dirty="0" smtClean="0">
                <a:solidFill>
                  <a:srgbClr val="7030A0"/>
                </a:solidFill>
              </a:rPr>
              <a:t>Spretnost POSLUŠANJA</a:t>
            </a:r>
          </a:p>
          <a:p>
            <a:r>
              <a:rPr lang="sl-SI" dirty="0" smtClean="0">
                <a:solidFill>
                  <a:srgbClr val="7030A0"/>
                </a:solidFill>
              </a:rPr>
              <a:t>Sposobnost </a:t>
            </a:r>
            <a:r>
              <a:rPr lang="sl-SI" b="1" dirty="0" smtClean="0">
                <a:solidFill>
                  <a:srgbClr val="7030A0"/>
                </a:solidFill>
              </a:rPr>
              <a:t>osredotočanja</a:t>
            </a:r>
            <a:r>
              <a:rPr lang="sl-SI" dirty="0" smtClean="0">
                <a:solidFill>
                  <a:srgbClr val="7030A0"/>
                </a:solidFill>
              </a:rPr>
              <a:t> (slika, govorica telesa, barve pritegnejo)</a:t>
            </a:r>
          </a:p>
          <a:p>
            <a:endParaRPr lang="sl-SI" dirty="0" smtClean="0">
              <a:solidFill>
                <a:srgbClr val="7030A0"/>
              </a:solidFill>
            </a:endParaRPr>
          </a:p>
          <a:p>
            <a:r>
              <a:rPr lang="sl-SI" dirty="0" smtClean="0">
                <a:solidFill>
                  <a:srgbClr val="7030A0"/>
                </a:solidFill>
              </a:rPr>
              <a:t>VAJE ZA </a:t>
            </a:r>
            <a:r>
              <a:rPr lang="sl-SI" dirty="0" smtClean="0">
                <a:solidFill>
                  <a:srgbClr val="00B050"/>
                </a:solidFill>
              </a:rPr>
              <a:t>OSREDOTOČANJE</a:t>
            </a:r>
            <a:r>
              <a:rPr lang="sl-SI" dirty="0" smtClean="0">
                <a:solidFill>
                  <a:srgbClr val="7030A0"/>
                </a:solidFill>
              </a:rPr>
              <a:t> </a:t>
            </a:r>
          </a:p>
          <a:p>
            <a:pPr marL="64008" indent="0">
              <a:buNone/>
            </a:pPr>
            <a:r>
              <a:rPr lang="sl-SI" dirty="0">
                <a:solidFill>
                  <a:srgbClr val="7030A0"/>
                </a:solidFill>
              </a:rPr>
              <a:t>(ČUJEČNOST, VODENA MEDITACIJA, DIHANJE, RITUALI)</a:t>
            </a:r>
          </a:p>
          <a:p>
            <a:pPr marL="64008" indent="0">
              <a:buNone/>
            </a:pPr>
            <a:endParaRPr lang="sl-SI" dirty="0">
              <a:solidFill>
                <a:srgbClr val="7030A0"/>
              </a:solidFill>
            </a:endParaRPr>
          </a:p>
          <a:p>
            <a:r>
              <a:rPr lang="sl-SI" dirty="0" smtClean="0">
                <a:solidFill>
                  <a:srgbClr val="7030A0"/>
                </a:solidFill>
              </a:rPr>
              <a:t>IMPULZIVNI OTROCI (hitijo, delajo napake)</a:t>
            </a:r>
          </a:p>
          <a:p>
            <a:endParaRPr lang="sl-SI" dirty="0" smtClean="0">
              <a:solidFill>
                <a:srgbClr val="7030A0"/>
              </a:solidFill>
            </a:endParaRPr>
          </a:p>
          <a:p>
            <a:r>
              <a:rPr lang="sl-SI" dirty="0" smtClean="0">
                <a:solidFill>
                  <a:srgbClr val="7030A0"/>
                </a:solidFill>
              </a:rPr>
              <a:t>REFLEKSIVNI (počasi, s premislekom)</a:t>
            </a:r>
            <a:endParaRPr lang="sl-SI" dirty="0">
              <a:solidFill>
                <a:srgbClr val="7030A0"/>
              </a:solidFill>
            </a:endParaRPr>
          </a:p>
        </p:txBody>
      </p:sp>
      <p:pic>
        <p:nvPicPr>
          <p:cNvPr id="5" name="Picture 2" descr="Glasba | moja prva spletna str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724" y="4139455"/>
            <a:ext cx="2624477" cy="16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64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b="1" dirty="0">
                <a:solidFill>
                  <a:srgbClr val="7030A0"/>
                </a:solidFill>
              </a:rPr>
              <a:t>RAZVAJANJE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38200" y="823761"/>
            <a:ext cx="10515600" cy="4351338"/>
          </a:xfrm>
        </p:spPr>
        <p:txBody>
          <a:bodyPr>
            <a:normAutofit/>
          </a:bodyPr>
          <a:lstStyle/>
          <a:p>
            <a:endParaRPr lang="sl-SI" dirty="0" smtClean="0">
              <a:solidFill>
                <a:srgbClr val="FFFF00"/>
              </a:solidFill>
            </a:endParaRPr>
          </a:p>
          <a:p>
            <a:endParaRPr lang="sl-SI" dirty="0" smtClean="0">
              <a:solidFill>
                <a:srgbClr val="FFFF00"/>
              </a:solidFill>
            </a:endParaRPr>
          </a:p>
          <a:p>
            <a:r>
              <a:rPr lang="sl-SI" dirty="0" smtClean="0">
                <a:solidFill>
                  <a:srgbClr val="7030A0"/>
                </a:solidFill>
              </a:rPr>
              <a:t>Povzroča nezainteresiranost - zatremo naravno težnjo otroka po aktivnosti (“vse naredimo namesto njega”)</a:t>
            </a:r>
          </a:p>
          <a:p>
            <a:r>
              <a:rPr lang="sl-SI" dirty="0" smtClean="0">
                <a:solidFill>
                  <a:srgbClr val="7030A0"/>
                </a:solidFill>
              </a:rPr>
              <a:t>PRETIRANO ZAŠČITNIŠTVO STARŠEV - </a:t>
            </a:r>
            <a:r>
              <a:rPr lang="sl-SI" b="1" u="sng" dirty="0" smtClean="0">
                <a:solidFill>
                  <a:srgbClr val="7030A0"/>
                </a:solidFill>
              </a:rPr>
              <a:t>RANLJIV OTROK</a:t>
            </a:r>
          </a:p>
          <a:p>
            <a:r>
              <a:rPr lang="sl-SI" b="1" dirty="0" smtClean="0">
                <a:solidFill>
                  <a:srgbClr val="7030A0"/>
                </a:solidFill>
              </a:rPr>
              <a:t>VSTOP V ŠOLO </a:t>
            </a:r>
            <a:r>
              <a:rPr lang="sl-SI" dirty="0" smtClean="0">
                <a:solidFill>
                  <a:srgbClr val="7030A0"/>
                </a:solidFill>
              </a:rPr>
              <a:t>– podrejanje skupnim pravilom, ni popuščanja, preizkušanja mej …</a:t>
            </a:r>
          </a:p>
        </p:txBody>
      </p:sp>
      <p:pic>
        <p:nvPicPr>
          <p:cNvPr id="9218" name="Picture 2" descr="http://www.a2indy.com/wp-content/uploads/2014/03/Spoiled_br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153" y="4703563"/>
            <a:ext cx="3219941" cy="1329976"/>
          </a:xfrm>
          <a:prstGeom prst="rect">
            <a:avLst/>
          </a:prstGeom>
          <a:noFill/>
        </p:spPr>
      </p:pic>
      <p:pic>
        <p:nvPicPr>
          <p:cNvPr id="9220" name="Picture 4" descr="https://encrypted-tbn1.gstatic.com/images?q=tbn:ANd9GcToQ_zcY_gNlycU2LsFQW0nAuI176LzjdBZuB19izoMJpAC4JCm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2320" y="4703564"/>
            <a:ext cx="3171423" cy="1441556"/>
          </a:xfrm>
          <a:prstGeom prst="rect">
            <a:avLst/>
          </a:prstGeom>
          <a:noFill/>
        </p:spPr>
      </p:pic>
      <p:pic>
        <p:nvPicPr>
          <p:cNvPr id="6" name="Picture 4" descr="Descubra se seu filho tem a &quot;Síndrome do Imperador&quot;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694" y="243049"/>
            <a:ext cx="2025436" cy="156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419" y="267493"/>
            <a:ext cx="9707029" cy="6141257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B050"/>
                </a:solidFill>
              </a:rPr>
              <a:t>DOŽIVLJANJE </a:t>
            </a:r>
            <a:r>
              <a:rPr lang="sl-SI" sz="3200" b="1" dirty="0">
                <a:solidFill>
                  <a:srgbClr val="00B050"/>
                </a:solidFill>
              </a:rPr>
              <a:t>SVETA OKOLI SEBE</a:t>
            </a:r>
            <a:r>
              <a:rPr lang="sl-SI" sz="3200" b="1" dirty="0"/>
              <a:t/>
            </a:r>
            <a:br>
              <a:rPr lang="sl-SI" sz="3200" b="1" dirty="0"/>
            </a:br>
            <a:r>
              <a:rPr lang="sl-SI" sz="3200" dirty="0"/>
              <a:t/>
            </a:r>
            <a:br>
              <a:rPr lang="sl-SI" sz="3200" dirty="0"/>
            </a:br>
            <a:r>
              <a:rPr lang="sl-SI" sz="3600" dirty="0" smtClean="0">
                <a:solidFill>
                  <a:srgbClr val="00B050"/>
                </a:solidFill>
              </a:rPr>
              <a:t>-</a:t>
            </a:r>
            <a:r>
              <a:rPr lang="sl-SI" sz="3600" b="1" dirty="0" smtClean="0">
                <a:solidFill>
                  <a:srgbClr val="00B050"/>
                </a:solidFill>
              </a:rPr>
              <a:t>Poslušamo</a:t>
            </a:r>
            <a:br>
              <a:rPr lang="sl-SI" sz="3600" b="1" dirty="0" smtClean="0">
                <a:solidFill>
                  <a:srgbClr val="00B050"/>
                </a:solidFill>
              </a:rPr>
            </a:br>
            <a:r>
              <a:rPr lang="sl-SI" sz="3600" dirty="0">
                <a:solidFill>
                  <a:srgbClr val="00B050"/>
                </a:solidFill>
              </a:rPr>
              <a:t/>
            </a:r>
            <a:br>
              <a:rPr lang="sl-SI" sz="3600" dirty="0">
                <a:solidFill>
                  <a:srgbClr val="00B050"/>
                </a:solidFill>
              </a:rPr>
            </a:br>
            <a:r>
              <a:rPr lang="sl-SI" sz="3600" dirty="0" smtClean="0">
                <a:solidFill>
                  <a:srgbClr val="00B050"/>
                </a:solidFill>
              </a:rPr>
              <a:t>-</a:t>
            </a:r>
            <a:r>
              <a:rPr lang="sl-SI" sz="3600" b="1" dirty="0" smtClean="0">
                <a:solidFill>
                  <a:srgbClr val="00B050"/>
                </a:solidFill>
              </a:rPr>
              <a:t>Vonjamo</a:t>
            </a:r>
            <a:br>
              <a:rPr lang="sl-SI" sz="3600" b="1" dirty="0" smtClean="0">
                <a:solidFill>
                  <a:srgbClr val="00B050"/>
                </a:solidFill>
              </a:rPr>
            </a:br>
            <a:r>
              <a:rPr lang="sl-SI" sz="3600" dirty="0">
                <a:solidFill>
                  <a:srgbClr val="00B050"/>
                </a:solidFill>
              </a:rPr>
              <a:t/>
            </a:r>
            <a:br>
              <a:rPr lang="sl-SI" sz="3600" dirty="0">
                <a:solidFill>
                  <a:srgbClr val="00B050"/>
                </a:solidFill>
              </a:rPr>
            </a:br>
            <a:r>
              <a:rPr lang="sl-SI" sz="3600" dirty="0" smtClean="0">
                <a:solidFill>
                  <a:srgbClr val="00B050"/>
                </a:solidFill>
              </a:rPr>
              <a:t>-</a:t>
            </a:r>
            <a:r>
              <a:rPr lang="sl-SI" sz="3600" b="1" dirty="0" smtClean="0">
                <a:solidFill>
                  <a:srgbClr val="00B050"/>
                </a:solidFill>
              </a:rPr>
              <a:t>Opazujemo</a:t>
            </a:r>
            <a:br>
              <a:rPr lang="sl-SI" sz="3600" b="1" dirty="0" smtClean="0">
                <a:solidFill>
                  <a:srgbClr val="00B050"/>
                </a:solidFill>
              </a:rPr>
            </a:br>
            <a:r>
              <a:rPr lang="sl-SI" sz="2800" dirty="0">
                <a:solidFill>
                  <a:srgbClr val="00B050"/>
                </a:solidFill>
              </a:rPr>
              <a:t/>
            </a:r>
            <a:br>
              <a:rPr lang="sl-SI" sz="2800" dirty="0">
                <a:solidFill>
                  <a:srgbClr val="00B050"/>
                </a:solidFill>
              </a:rPr>
            </a:br>
            <a:r>
              <a:rPr lang="sl-SI" sz="2800" dirty="0" smtClean="0">
                <a:solidFill>
                  <a:srgbClr val="00B050"/>
                </a:solidFill>
              </a:rPr>
              <a:t>-</a:t>
            </a:r>
            <a:r>
              <a:rPr lang="sl-SI" sz="3600" b="1" dirty="0" smtClean="0">
                <a:solidFill>
                  <a:srgbClr val="00B050"/>
                </a:solidFill>
              </a:rPr>
              <a:t>Otipavamo</a:t>
            </a:r>
            <a:br>
              <a:rPr lang="sl-SI" sz="3600" b="1" dirty="0" smtClean="0">
                <a:solidFill>
                  <a:srgbClr val="00B050"/>
                </a:solidFill>
              </a:rPr>
            </a:br>
            <a:endParaRPr lang="sl-SI" sz="3600" b="1" dirty="0">
              <a:solidFill>
                <a:srgbClr val="00B05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83" y="1174980"/>
            <a:ext cx="2018925" cy="134350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903" y="2342034"/>
            <a:ext cx="2161591" cy="14401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459" y="405170"/>
            <a:ext cx="2160240" cy="1437541"/>
          </a:xfrm>
          <a:prstGeom prst="rect">
            <a:avLst/>
          </a:prstGeom>
        </p:spPr>
      </p:pic>
      <p:pic>
        <p:nvPicPr>
          <p:cNvPr id="7" name="Picture 4" descr="Image result for slike sre&amp;ccaron;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5072" y="3062114"/>
            <a:ext cx="2268253" cy="1368152"/>
          </a:xfrm>
          <a:prstGeom prst="rect">
            <a:avLst/>
          </a:prstGeom>
          <a:noFill/>
        </p:spPr>
      </p:pic>
      <p:pic>
        <p:nvPicPr>
          <p:cNvPr id="8" name="Picture 4" descr="Povezana sli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491" y="4659465"/>
            <a:ext cx="2267540" cy="151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5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7030A0"/>
                </a:solidFill>
              </a:rPr>
              <a:t>RAZVOJ OSEBNOSTI</a:t>
            </a:r>
            <a:br>
              <a:rPr lang="sl-SI" b="1" dirty="0" smtClean="0">
                <a:solidFill>
                  <a:srgbClr val="7030A0"/>
                </a:solidFill>
              </a:rPr>
            </a:b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38200" y="1296063"/>
            <a:ext cx="10515600" cy="48809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7030A0"/>
                </a:solidFill>
              </a:rPr>
              <a:t>Otroku moramo </a:t>
            </a:r>
            <a:r>
              <a:rPr lang="sl-SI" b="1" dirty="0" smtClean="0">
                <a:solidFill>
                  <a:srgbClr val="7030A0"/>
                </a:solidFill>
              </a:rPr>
              <a:t>pomagati naučiti ga naj sam prevzema odgovornost zase</a:t>
            </a:r>
          </a:p>
          <a:p>
            <a:endParaRPr lang="sl-SI" b="1" dirty="0" smtClean="0">
              <a:solidFill>
                <a:srgbClr val="7030A0"/>
              </a:solidFill>
            </a:endParaRPr>
          </a:p>
          <a:p>
            <a:r>
              <a:rPr lang="sl-SI" dirty="0" smtClean="0">
                <a:solidFill>
                  <a:srgbClr val="7030A0"/>
                </a:solidFill>
              </a:rPr>
              <a:t>Postati mora </a:t>
            </a:r>
            <a:r>
              <a:rPr lang="sl-SI" b="1" dirty="0" smtClean="0">
                <a:solidFill>
                  <a:srgbClr val="7030A0"/>
                </a:solidFill>
              </a:rPr>
              <a:t>svoboden in samostojen pri izbirah</a:t>
            </a:r>
          </a:p>
          <a:p>
            <a:endParaRPr lang="sl-SI" b="1" dirty="0" smtClean="0">
              <a:solidFill>
                <a:srgbClr val="7030A0"/>
              </a:solidFill>
            </a:endParaRPr>
          </a:p>
          <a:p>
            <a:r>
              <a:rPr lang="sl-SI" dirty="0" smtClean="0">
                <a:solidFill>
                  <a:srgbClr val="7030A0"/>
                </a:solidFill>
              </a:rPr>
              <a:t>Za življenjsko in delovno uspešnost je znanje premalo</a:t>
            </a:r>
          </a:p>
          <a:p>
            <a:endParaRPr lang="sl-SI" dirty="0" smtClean="0">
              <a:solidFill>
                <a:srgbClr val="7030A0"/>
              </a:solidFill>
            </a:endParaRPr>
          </a:p>
          <a:p>
            <a:r>
              <a:rPr lang="sl-SI" b="1" dirty="0" smtClean="0">
                <a:solidFill>
                  <a:srgbClr val="7030A0"/>
                </a:solidFill>
              </a:rPr>
              <a:t>Učenje je naporno delo</a:t>
            </a:r>
            <a:r>
              <a:rPr lang="sl-SI" dirty="0" smtClean="0">
                <a:solidFill>
                  <a:srgbClr val="7030A0"/>
                </a:solidFill>
              </a:rPr>
              <a:t>, ki ga mora opraviti sam</a:t>
            </a:r>
          </a:p>
          <a:p>
            <a:endParaRPr lang="sl-SI" dirty="0">
              <a:solidFill>
                <a:srgbClr val="7030A0"/>
              </a:solidFill>
            </a:endParaRPr>
          </a:p>
        </p:txBody>
      </p:sp>
      <p:pic>
        <p:nvPicPr>
          <p:cNvPr id="4" name="Picture 2" descr="Koraki uspešnega učenja – Osnovna šola Leona Štuklja Marib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345" y="4285243"/>
            <a:ext cx="3100967" cy="233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</a:rPr>
              <a:t>ŠOLA - </a:t>
            </a:r>
            <a:r>
              <a:rPr lang="sl-SI" b="1" dirty="0" smtClean="0">
                <a:solidFill>
                  <a:srgbClr val="7030A0"/>
                </a:solidFill>
              </a:rPr>
              <a:t>ODGOVORNOST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030A0"/>
                </a:solidFill>
              </a:rPr>
              <a:t>Nezainteresiran</a:t>
            </a:r>
            <a:r>
              <a:rPr lang="sl-SI" sz="3200" dirty="0" smtClean="0">
                <a:solidFill>
                  <a:srgbClr val="7030A0"/>
                </a:solidFill>
              </a:rPr>
              <a:t> otrok </a:t>
            </a:r>
          </a:p>
          <a:p>
            <a:pPr marL="0" indent="0">
              <a:buNone/>
            </a:pPr>
            <a:r>
              <a:rPr lang="sl-SI" sz="3200" dirty="0" smtClean="0">
                <a:solidFill>
                  <a:srgbClr val="7030A0"/>
                </a:solidFill>
              </a:rPr>
              <a:t>moti druge v razredu, se izmika nalogam ( </a:t>
            </a:r>
            <a:r>
              <a:rPr lang="sl-SI" sz="3200" dirty="0">
                <a:solidFill>
                  <a:srgbClr val="7030A0"/>
                </a:solidFill>
              </a:rPr>
              <a:t>je lačen, žejen, išče pozornost, je glasen, hodi na potrebo ipd</a:t>
            </a:r>
            <a:r>
              <a:rPr lang="sl-SI" sz="3200" dirty="0" smtClean="0">
                <a:solidFill>
                  <a:srgbClr val="7030A0"/>
                </a:solidFill>
              </a:rPr>
              <a:t>.)</a:t>
            </a:r>
          </a:p>
          <a:p>
            <a:endParaRPr lang="sl-SI" sz="3200" dirty="0">
              <a:solidFill>
                <a:srgbClr val="7030A0"/>
              </a:solidFill>
            </a:endParaRPr>
          </a:p>
          <a:p>
            <a:r>
              <a:rPr lang="sl-SI" sz="3200" dirty="0">
                <a:solidFill>
                  <a:srgbClr val="7030A0"/>
                </a:solidFill>
              </a:rPr>
              <a:t>Otrok mora poznati </a:t>
            </a:r>
            <a:r>
              <a:rPr lang="sl-SI" sz="3200" b="1" dirty="0">
                <a:solidFill>
                  <a:srgbClr val="7030A0"/>
                </a:solidFill>
              </a:rPr>
              <a:t>smisel </a:t>
            </a:r>
            <a:r>
              <a:rPr lang="sl-SI" sz="3200" b="1" dirty="0" smtClean="0">
                <a:solidFill>
                  <a:srgbClr val="7030A0"/>
                </a:solidFill>
              </a:rPr>
              <a:t>učenja</a:t>
            </a:r>
            <a:endParaRPr lang="sl-SI" sz="32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Image result for picture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020" y="4001294"/>
            <a:ext cx="3584790" cy="2102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50"/>
                </a:solidFill>
              </a:rPr>
              <a:t>TEŽAVE SODOBNEGA ČASA</a:t>
            </a:r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7176" name="Picture 8" descr="Svetovni dan duševnega zdravja: duševno zdravje na delovnem mestu - pivka.s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5" y="1690688"/>
            <a:ext cx="7642602" cy="468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296063"/>
            <a:ext cx="10515600" cy="4937760"/>
          </a:xfrm>
        </p:spPr>
        <p:txBody>
          <a:bodyPr/>
          <a:lstStyle/>
          <a:p>
            <a:r>
              <a:rPr lang="sl-SI" b="1" dirty="0" smtClean="0">
                <a:solidFill>
                  <a:srgbClr val="7030A0"/>
                </a:solidFill>
              </a:rPr>
              <a:t>STRES </a:t>
            </a:r>
            <a:br>
              <a:rPr lang="sl-SI" b="1" dirty="0" smtClean="0">
                <a:solidFill>
                  <a:srgbClr val="7030A0"/>
                </a:solidFill>
              </a:rPr>
            </a:br>
            <a:r>
              <a:rPr lang="sl-SI" b="1" dirty="0" smtClean="0">
                <a:solidFill>
                  <a:srgbClr val="7030A0"/>
                </a:solidFill>
              </a:rPr>
              <a:t>KONFLIKTI</a:t>
            </a:r>
            <a:endParaRPr lang="sl-SI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Disfunkcionalne družine - Revija za Moje zdravj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7" y="537457"/>
            <a:ext cx="3048000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iles de niños con daños psicológicos y emocionales por divorcios Veracruz  separación alineación parental leyes autoridades - Diario de Xalapa |  Noticias Locales, Policiacas, sobre México, Veracruz, y el Mun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5" y="830923"/>
            <a:ext cx="3175107" cy="19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oliko časa so lahko otroci pred zasloni? - Bibaleze.s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45" y="4028136"/>
            <a:ext cx="2849606" cy="19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Otrok in mobi ter igra s hudičevim rep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87" y="3723204"/>
            <a:ext cx="3202774" cy="160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00B050"/>
                </a:solidFill>
              </a:rPr>
              <a:t>DVOMI o pripravljenosti …</a:t>
            </a:r>
            <a:br>
              <a:rPr lang="sl-SI" dirty="0">
                <a:solidFill>
                  <a:srgbClr val="00B050"/>
                </a:solidFill>
              </a:rPr>
            </a:b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583474" y="1166949"/>
            <a:ext cx="10770326" cy="5010014"/>
          </a:xfrm>
        </p:spPr>
        <p:txBody>
          <a:bodyPr>
            <a:normAutofit lnSpcReduction="10000"/>
          </a:bodyPr>
          <a:lstStyle/>
          <a:p>
            <a:r>
              <a:rPr lang="sl-SI" dirty="0" smtClean="0">
                <a:solidFill>
                  <a:srgbClr val="00B050"/>
                </a:solidFill>
              </a:rPr>
              <a:t>POMISLEKE SPOROČITE VZGOJITELJEM ALI PA SVETOVALNI DELAVKI</a:t>
            </a:r>
          </a:p>
          <a:p>
            <a:r>
              <a:rPr lang="sl-SI" dirty="0" smtClean="0">
                <a:solidFill>
                  <a:srgbClr val="00B050"/>
                </a:solidFill>
              </a:rPr>
              <a:t>POGOVORITE SE </a:t>
            </a:r>
            <a:r>
              <a:rPr lang="sl-SI" dirty="0" smtClean="0">
                <a:solidFill>
                  <a:srgbClr val="92D050"/>
                </a:solidFill>
              </a:rPr>
              <a:t>(BREZ PRISOTNOSTI OTROKA)</a:t>
            </a:r>
          </a:p>
          <a:p>
            <a:endParaRPr lang="sl-SI" dirty="0" smtClean="0">
              <a:solidFill>
                <a:srgbClr val="92D050"/>
              </a:solidFill>
            </a:endParaRPr>
          </a:p>
          <a:p>
            <a:r>
              <a:rPr lang="sl-SI" dirty="0" smtClean="0">
                <a:solidFill>
                  <a:srgbClr val="92D050"/>
                </a:solidFill>
              </a:rPr>
              <a:t>OTROKA LAHKO PRIPRAVIMO na šolo </a:t>
            </a:r>
            <a:r>
              <a:rPr lang="sl-SI" b="1" dirty="0" smtClean="0">
                <a:solidFill>
                  <a:srgbClr val="00B050"/>
                </a:solidFill>
              </a:rPr>
              <a:t>SKOZI IGRO IN Z VZGOJO</a:t>
            </a:r>
          </a:p>
          <a:p>
            <a:endParaRPr lang="sl-SI" b="1" dirty="0" smtClean="0">
              <a:solidFill>
                <a:srgbClr val="00B050"/>
              </a:solidFill>
            </a:endParaRPr>
          </a:p>
          <a:p>
            <a:r>
              <a:rPr lang="sl-SI" dirty="0" smtClean="0">
                <a:solidFill>
                  <a:srgbClr val="92D050"/>
                </a:solidFill>
              </a:rPr>
              <a:t>NAUČITI GA MORAMO TUDI NA </a:t>
            </a:r>
            <a:r>
              <a:rPr lang="sl-SI" b="1" dirty="0" smtClean="0">
                <a:solidFill>
                  <a:srgbClr val="92D050"/>
                </a:solidFill>
              </a:rPr>
              <a:t>SPREJEMANJE PORAZA</a:t>
            </a:r>
            <a:endParaRPr lang="sl-SI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sl-SI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002060"/>
                </a:solidFill>
              </a:rPr>
              <a:t>Vprašanje:</a:t>
            </a:r>
          </a:p>
          <a:p>
            <a:r>
              <a:rPr lang="sl-SI" dirty="0" smtClean="0">
                <a:solidFill>
                  <a:srgbClr val="002060"/>
                </a:solidFill>
              </a:rPr>
              <a:t>Kaj lahko starši naredite, da mu </a:t>
            </a:r>
            <a:r>
              <a:rPr lang="sl-SI" u="sng" dirty="0" smtClean="0">
                <a:solidFill>
                  <a:srgbClr val="002060"/>
                </a:solidFill>
              </a:rPr>
              <a:t>olajšate</a:t>
            </a:r>
            <a:r>
              <a:rPr lang="sl-SI" dirty="0" smtClean="0">
                <a:solidFill>
                  <a:srgbClr val="002060"/>
                </a:solidFill>
              </a:rPr>
              <a:t> prehod?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Picture 2" descr="Hände von menschen, die aus puzzleteilen ein herz bilden. flache  vektorillustration der menschlichen beziehungsmetapher. hoffnung,  freundschaft, teamwork-konzept für banner, website-design oder  landing-webseite | Premium-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325" y="4228626"/>
            <a:ext cx="2162719" cy="154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50"/>
                </a:solidFill>
              </a:rPr>
              <a:t>PRIPOMOČKI ZA POMIRJANJE</a:t>
            </a:r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10242" name="Picture 2" descr="SENZORNE ŽOGICE – Juma Igrače – spletna trgovi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68" y="1563468"/>
            <a:ext cx="3318869" cy="331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oslovna darila | Know-how d.o.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233" y="2984100"/>
            <a:ext cx="3089082" cy="30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ntistres žogica – Slovenska filantrop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5" y="3158616"/>
            <a:ext cx="3152598" cy="274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</a:rPr>
              <a:t>ZDRAV ŽIVLJENJSKI SLOG …</a:t>
            </a:r>
            <a:endParaRPr lang="sl-SI" b="1" dirty="0">
              <a:solidFill>
                <a:srgbClr val="00B050"/>
              </a:solidFill>
            </a:endParaRPr>
          </a:p>
        </p:txBody>
      </p:sp>
      <p:pic>
        <p:nvPicPr>
          <p:cNvPr id="8194" name="Picture 2" descr="Telesna dejavnost otrok – Zdaj.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9" y="1534317"/>
            <a:ext cx="5979380" cy="485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tik z naravo v otroštvu izboljša duševno zdravje v odraslosti - Revija za  Moje zdravj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95" y="853174"/>
            <a:ext cx="3355878" cy="223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ozdna učna pot VIII | Stražunski goz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95" y="3382858"/>
            <a:ext cx="2302312" cy="306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7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 descr="Sedeti pri miru kot žaba - vaje čuječnosti za otroke (in njihove starše) -  Zdravo.s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57" y="1027906"/>
            <a:ext cx="285556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vrtec-litija.si/wp-content/uploads/2021/01/literatura__mala-knjiga-za-velike-sta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86" y="1613121"/>
            <a:ext cx="2086693" cy="313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for Kako z igro spodbujati miselni razvoj otroka from emka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26" y="1338548"/>
            <a:ext cx="2847861" cy="34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Povzetki predavanj: dr. Ščuka, Vilijem</a:t>
            </a:r>
          </a:p>
          <a:p>
            <a:r>
              <a:rPr lang="sl-SI" dirty="0" smtClean="0"/>
              <a:t>Marjanovič Umek, Ljubica. (2016). </a:t>
            </a:r>
            <a:r>
              <a:rPr lang="sl-SI" smtClean="0"/>
              <a:t>Članek: </a:t>
            </a:r>
            <a:r>
              <a:rPr lang="sl-SI" dirty="0" smtClean="0"/>
              <a:t>Pripravljenost otrok za vstop v šolo. Ljubljana. Zavod Republike Slovenije za šolstvo.</a:t>
            </a:r>
          </a:p>
          <a:p>
            <a:r>
              <a:rPr lang="sl-SI" dirty="0" err="1" smtClean="0"/>
              <a:t>Rajovic</a:t>
            </a:r>
            <a:r>
              <a:rPr lang="sl-SI" dirty="0" smtClean="0"/>
              <a:t>, Ranko. (2015). Kako z igro spodbujati miselni razvoj otroka. Ljubljana. Mladinska knjiga.</a:t>
            </a:r>
          </a:p>
          <a:p>
            <a:r>
              <a:rPr lang="sl-SI" dirty="0" smtClean="0"/>
              <a:t>Ksenija Kos. Povzetki iz posveta </a:t>
            </a:r>
            <a:r>
              <a:rPr lang="sl-SI" dirty="0" err="1" smtClean="0"/>
              <a:t>Isa</a:t>
            </a:r>
            <a:r>
              <a:rPr lang="sl-SI" dirty="0" smtClean="0"/>
              <a:t> instituta (program Neon) na Vrhniki (2023).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466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0746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2400" b="1" dirty="0"/>
              <a:t/>
            </a:r>
            <a:br>
              <a:rPr lang="sl-SI" sz="2400" b="1" dirty="0"/>
            </a:br>
            <a:r>
              <a:rPr lang="sl-SI" sz="3200" b="1" i="1" dirty="0" smtClean="0">
                <a:solidFill>
                  <a:srgbClr val="92D050"/>
                </a:solidFill>
              </a:rPr>
              <a:t>Hvala za vašo pozornost.</a:t>
            </a:r>
            <a:r>
              <a:rPr lang="sl-SI" sz="3200" b="1" i="1" dirty="0">
                <a:solidFill>
                  <a:srgbClr val="92D050"/>
                </a:solidFill>
              </a:rPr>
              <a:t/>
            </a:r>
            <a:br>
              <a:rPr lang="sl-SI" sz="3200" b="1" i="1" dirty="0">
                <a:solidFill>
                  <a:srgbClr val="92D050"/>
                </a:solidFill>
              </a:rPr>
            </a:br>
            <a:r>
              <a:rPr lang="sl-SI" sz="3200" i="1" dirty="0" smtClean="0">
                <a:solidFill>
                  <a:srgbClr val="92D050"/>
                </a:solidFill>
              </a:rPr>
              <a:t/>
            </a:r>
            <a:br>
              <a:rPr lang="sl-SI" sz="3200" i="1" dirty="0" smtClean="0">
                <a:solidFill>
                  <a:srgbClr val="92D050"/>
                </a:solidFill>
              </a:rPr>
            </a:br>
            <a:r>
              <a:rPr lang="sl-SI" sz="1800" b="1" i="1" dirty="0" smtClean="0">
                <a:solidFill>
                  <a:srgbClr val="92D050"/>
                </a:solidFill>
              </a:rPr>
              <a:t>Pripravila: Darja Kalin, </a:t>
            </a:r>
            <a:r>
              <a:rPr lang="sl-SI" sz="1800" b="1" i="1" dirty="0" err="1" smtClean="0">
                <a:solidFill>
                  <a:srgbClr val="92D050"/>
                </a:solidFill>
              </a:rPr>
              <a:t>univ.dipl.ped</a:t>
            </a:r>
            <a:r>
              <a:rPr lang="sl-SI" sz="1800" b="1" i="1" dirty="0" smtClean="0">
                <a:solidFill>
                  <a:srgbClr val="92D050"/>
                </a:solidFill>
              </a:rPr>
              <a:t>.</a:t>
            </a:r>
            <a:r>
              <a:rPr lang="sl-SI" sz="1800" i="1" dirty="0" smtClean="0">
                <a:solidFill>
                  <a:srgbClr val="92D050"/>
                </a:solidFill>
              </a:rPr>
              <a:t> </a:t>
            </a:r>
            <a:br>
              <a:rPr lang="sl-SI" sz="1800" i="1" dirty="0" smtClean="0">
                <a:solidFill>
                  <a:srgbClr val="92D050"/>
                </a:solidFill>
              </a:rPr>
            </a:br>
            <a:r>
              <a:rPr lang="sl-SI" sz="1800" i="1" dirty="0" smtClean="0">
                <a:solidFill>
                  <a:srgbClr val="92D050"/>
                </a:solidFill>
              </a:rPr>
              <a:t/>
            </a:r>
            <a:br>
              <a:rPr lang="sl-SI" sz="1800" i="1" dirty="0" smtClean="0">
                <a:solidFill>
                  <a:srgbClr val="92D050"/>
                </a:solidFill>
              </a:rPr>
            </a:br>
            <a:r>
              <a:rPr lang="sl-SI" sz="1800" i="1" dirty="0" smtClean="0">
                <a:solidFill>
                  <a:srgbClr val="92D050"/>
                </a:solidFill>
              </a:rPr>
              <a:t>Februar, 2024</a:t>
            </a:r>
            <a:br>
              <a:rPr lang="sl-SI" sz="1800" i="1" dirty="0" smtClean="0">
                <a:solidFill>
                  <a:srgbClr val="92D050"/>
                </a:solidFill>
              </a:rPr>
            </a:br>
            <a:r>
              <a:rPr lang="sl-SI" sz="1800" b="1" i="1" dirty="0" smtClean="0">
                <a:solidFill>
                  <a:srgbClr val="92D050"/>
                </a:solidFill>
              </a:rPr>
              <a:t/>
            </a:r>
            <a:br>
              <a:rPr lang="sl-SI" sz="1800" b="1" i="1" dirty="0" smtClean="0">
                <a:solidFill>
                  <a:srgbClr val="92D050"/>
                </a:solidFill>
              </a:rPr>
            </a:br>
            <a:endParaRPr lang="sl-SI" sz="1800" b="1" i="1" dirty="0">
              <a:solidFill>
                <a:srgbClr val="92D050"/>
              </a:solidFill>
            </a:endParaRPr>
          </a:p>
        </p:txBody>
      </p:sp>
      <p:pic>
        <p:nvPicPr>
          <p:cNvPr id="12290" name="Picture 2" descr="jesen Dober občutek pospraviti teči in leti pikapolonice izravnava Split  Otroške pesmi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59" y="489807"/>
            <a:ext cx="5057030" cy="318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6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</a:rPr>
              <a:t>ŠOLO MU PREDSTAVITE </a:t>
            </a:r>
            <a:r>
              <a:rPr lang="sl-SI" sz="3200" b="1" dirty="0" smtClean="0">
                <a:solidFill>
                  <a:srgbClr val="FF0000"/>
                </a:solidFill>
              </a:rPr>
              <a:t>REALNO</a:t>
            </a:r>
            <a:r>
              <a:rPr lang="sl-SI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sl-SI" b="1" dirty="0" smtClean="0">
                <a:solidFill>
                  <a:srgbClr val="00B050"/>
                </a:solidFill>
              </a:rPr>
              <a:t>GA NE STRAŠITE ALI PA NE OPISUJTE ŠOLE TAKO, DA BO POTEM RAZOČARAN (ČE PRIČAKUJE </a:t>
            </a:r>
            <a:r>
              <a:rPr lang="sl-SI" b="1" dirty="0">
                <a:solidFill>
                  <a:srgbClr val="00B050"/>
                </a:solidFill>
              </a:rPr>
              <a:t>PREVEČ</a:t>
            </a:r>
            <a:r>
              <a:rPr lang="sl-SI" b="1" dirty="0" smtClean="0">
                <a:solidFill>
                  <a:srgbClr val="00B050"/>
                </a:solidFill>
              </a:rPr>
              <a:t>)</a:t>
            </a:r>
          </a:p>
          <a:p>
            <a:endParaRPr lang="sl-SI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Kotiček za jeziček (frazemi, povezani z barvami) - UP FH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25" y="2810407"/>
            <a:ext cx="2151018" cy="322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čenje novih stvari in vešč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95628"/>
            <a:ext cx="4061997" cy="27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8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50"/>
                </a:solidFill>
              </a:rPr>
              <a:t>ČUSTVENA ZRELOST</a:t>
            </a:r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4102" name="Picture 6" descr="Negativna čustva so motivator! - Zanimivosti - Govori.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59" y="1759130"/>
            <a:ext cx="5987458" cy="390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lakati (čustva) – Inštitut Integ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503" y="594121"/>
            <a:ext cx="3036557" cy="604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8674" y="0"/>
            <a:ext cx="10953206" cy="5782491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 smtClean="0">
                <a:solidFill>
                  <a:srgbClr val="00B050"/>
                </a:solidFill>
              </a:rPr>
              <a:t>SAMOREGULACIJA</a:t>
            </a:r>
            <a:br>
              <a:rPr lang="sl-SI" sz="4000" b="1" dirty="0" smtClean="0">
                <a:solidFill>
                  <a:srgbClr val="00B050"/>
                </a:solidFill>
              </a:rPr>
            </a:br>
            <a:r>
              <a:rPr lang="sl-SI" sz="3600" b="1" dirty="0" smtClean="0">
                <a:solidFill>
                  <a:srgbClr val="00B050"/>
                </a:solidFill>
              </a:rPr>
              <a:t/>
            </a:r>
            <a:br>
              <a:rPr lang="sl-SI" sz="3600" b="1" dirty="0" smtClean="0">
                <a:solidFill>
                  <a:srgbClr val="00B050"/>
                </a:solidFill>
              </a:rPr>
            </a:br>
            <a:r>
              <a:rPr lang="sl-SI" sz="3600" b="1" dirty="0" smtClean="0">
                <a:solidFill>
                  <a:srgbClr val="00B050"/>
                </a:solidFill>
              </a:rPr>
              <a:t> </a:t>
            </a:r>
            <a:r>
              <a:rPr lang="sl-SI" sz="3600" b="1" dirty="0" smtClean="0">
                <a:solidFill>
                  <a:srgbClr val="00B0F0"/>
                </a:solidFill>
              </a:rPr>
              <a:t>ZMOŽNOST OBVLADOVANJA STRESA</a:t>
            </a:r>
            <a:br>
              <a:rPr lang="sl-SI" sz="3600" b="1" dirty="0" smtClean="0">
                <a:solidFill>
                  <a:srgbClr val="00B0F0"/>
                </a:solidFill>
              </a:rPr>
            </a:br>
            <a:r>
              <a:rPr lang="sl-SI" sz="3600" b="1" dirty="0" smtClean="0">
                <a:solidFill>
                  <a:srgbClr val="00B050"/>
                </a:solidFill>
              </a:rPr>
              <a:t/>
            </a:r>
            <a:br>
              <a:rPr lang="sl-SI" sz="3600" b="1" dirty="0" smtClean="0">
                <a:solidFill>
                  <a:srgbClr val="00B050"/>
                </a:solidFill>
              </a:rPr>
            </a:br>
            <a:r>
              <a:rPr lang="sl-SI" sz="2000" b="1" dirty="0" smtClean="0">
                <a:solidFill>
                  <a:srgbClr val="00B050"/>
                </a:solidFill>
              </a:rPr>
              <a:t>Z DOTIKOM, GLASOM, OČESNIM KONTAKTOM, SOČUTJEM </a:t>
            </a:r>
            <a:r>
              <a:rPr lang="sl-SI" sz="3600" b="1" dirty="0" smtClean="0">
                <a:solidFill>
                  <a:srgbClr val="00B050"/>
                </a:solidFill>
              </a:rPr>
              <a:t/>
            </a:r>
            <a:br>
              <a:rPr lang="sl-SI" sz="3600" b="1" dirty="0" smtClean="0">
                <a:solidFill>
                  <a:srgbClr val="00B050"/>
                </a:solidFill>
              </a:rPr>
            </a:br>
            <a:r>
              <a:rPr lang="sl-SI" sz="3600" b="1" dirty="0">
                <a:solidFill>
                  <a:srgbClr val="00B050"/>
                </a:solidFill>
              </a:rPr>
              <a:t/>
            </a:r>
            <a:br>
              <a:rPr lang="sl-SI" sz="3600" b="1" dirty="0">
                <a:solidFill>
                  <a:srgbClr val="00B050"/>
                </a:solidFill>
              </a:rPr>
            </a:br>
            <a:r>
              <a:rPr lang="sl-SI" sz="3200" b="1" dirty="0" smtClean="0">
                <a:solidFill>
                  <a:srgbClr val="00B050"/>
                </a:solidFill>
              </a:rPr>
              <a:t>- Z DOMIŠLJIJSKO IGRO</a:t>
            </a:r>
            <a:br>
              <a:rPr lang="sl-SI" sz="3200" b="1" dirty="0" smtClean="0">
                <a:solidFill>
                  <a:srgbClr val="00B050"/>
                </a:solidFill>
              </a:rPr>
            </a:br>
            <a:r>
              <a:rPr lang="sl-SI" sz="3200" b="1" dirty="0" smtClean="0">
                <a:solidFill>
                  <a:srgbClr val="00B050"/>
                </a:solidFill>
              </a:rPr>
              <a:t>- ZNA POIMENOVATI ČUSTVA</a:t>
            </a:r>
            <a:endParaRPr lang="sl-SI" sz="3200" b="1" dirty="0">
              <a:solidFill>
                <a:srgbClr val="00B050"/>
              </a:solidFill>
            </a:endParaRPr>
          </a:p>
        </p:txBody>
      </p:sp>
      <p:pic>
        <p:nvPicPr>
          <p:cNvPr id="8" name="Picture 4" descr="Ste s svojimi čustvi v dobrih odnosih? – Program NE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1" y="4036165"/>
            <a:ext cx="3184800" cy="239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aučimo se ustrezno ravnati s čustvi | Novice | Gospodarska zbornica  Dolenjske in Bele kraj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147" y="3953691"/>
            <a:ext cx="32385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9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</a:rPr>
              <a:t>KDAJ JE OTROK PRIPRAVLJEN ZA ŠOLO?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u="sng" dirty="0" smtClean="0">
                <a:solidFill>
                  <a:srgbClr val="92D050"/>
                </a:solidFill>
              </a:rPr>
              <a:t>KO SE ZNA:</a:t>
            </a:r>
          </a:p>
          <a:p>
            <a:pPr marL="0" indent="0">
              <a:buNone/>
            </a:pPr>
            <a:endParaRPr lang="sl-SI" b="1" dirty="0" smtClean="0">
              <a:solidFill>
                <a:srgbClr val="92D050"/>
              </a:solidFill>
            </a:endParaRPr>
          </a:p>
          <a:p>
            <a:r>
              <a:rPr lang="sl-SI" b="1" dirty="0" smtClean="0">
                <a:solidFill>
                  <a:srgbClr val="92D050"/>
                </a:solidFill>
              </a:rPr>
              <a:t>SAM UREDITI,</a:t>
            </a:r>
          </a:p>
          <a:p>
            <a:r>
              <a:rPr lang="sl-SI" b="1" dirty="0" smtClean="0">
                <a:solidFill>
                  <a:srgbClr val="92D050"/>
                </a:solidFill>
              </a:rPr>
              <a:t>ZAVEZATI VEZALKE,</a:t>
            </a:r>
          </a:p>
          <a:p>
            <a:r>
              <a:rPr lang="sl-SI" b="1" dirty="0" smtClean="0">
                <a:solidFill>
                  <a:srgbClr val="92D050"/>
                </a:solidFill>
              </a:rPr>
              <a:t>POČAKATI NA VRSTO,</a:t>
            </a:r>
          </a:p>
          <a:p>
            <a:r>
              <a:rPr lang="sl-SI" b="1" dirty="0" smtClean="0">
                <a:solidFill>
                  <a:srgbClr val="92D050"/>
                </a:solidFill>
              </a:rPr>
              <a:t>RAZUME IN UPOŠTEVA NAVODILO,</a:t>
            </a:r>
          </a:p>
          <a:p>
            <a:r>
              <a:rPr lang="sl-SI" b="1" dirty="0" smtClean="0">
                <a:solidFill>
                  <a:srgbClr val="92D050"/>
                </a:solidFill>
              </a:rPr>
              <a:t>ZMORE PRIPRAVITI IN NOSITI ŠOLSKO TORBO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92D050"/>
                </a:solidFill>
              </a:rPr>
              <a:t> </a:t>
            </a:r>
            <a:r>
              <a:rPr lang="sl-SI" b="1" dirty="0" smtClean="0">
                <a:solidFill>
                  <a:srgbClr val="92D050"/>
                </a:solidFill>
              </a:rPr>
              <a:t>                            </a:t>
            </a:r>
          </a:p>
        </p:txBody>
      </p:sp>
      <p:pic>
        <p:nvPicPr>
          <p:cNvPr id="5" name="Picture 2" descr="Otroška šolska torba Ergomaxx Jeune Premier - Unicorn Gold – Silly.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543" y="4468301"/>
            <a:ext cx="2135257" cy="21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dklanjanje šole: &quot;Jaz ne grem v šolo!&quot; - Zanimivosti - Govori.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543" y="2073847"/>
            <a:ext cx="2636267" cy="17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Rezultati iskanja - Hitra dostava in bogat izb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Picture 6" descr="Nik se uči zavezati vezalke - Hitra dostava in bogat izb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04" y="2042415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4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182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92D050"/>
                </a:solidFill>
              </a:rPr>
              <a:t>- PRENAŠA </a:t>
            </a:r>
            <a:r>
              <a:rPr lang="sl-SI" b="1" dirty="0" smtClean="0">
                <a:solidFill>
                  <a:srgbClr val="92D050"/>
                </a:solidFill>
              </a:rPr>
              <a:t>LOČITEV OD STARŠEV </a:t>
            </a:r>
            <a:endParaRPr lang="sl-SI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92D050"/>
                </a:solidFill>
              </a:rPr>
              <a:t>- VZPOSTAVLJA </a:t>
            </a:r>
            <a:r>
              <a:rPr lang="sl-SI" b="1" dirty="0" smtClean="0">
                <a:solidFill>
                  <a:srgbClr val="92D050"/>
                </a:solidFill>
              </a:rPr>
              <a:t>STIKE Z VRSTNIKI</a:t>
            </a:r>
            <a:r>
              <a:rPr lang="sl-SI" dirty="0" smtClean="0">
                <a:solidFill>
                  <a:srgbClr val="92D05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92D050"/>
                </a:solidFill>
              </a:rPr>
              <a:t>JE </a:t>
            </a:r>
            <a:r>
              <a:rPr lang="sl-SI" b="1" i="1" dirty="0" smtClean="0">
                <a:solidFill>
                  <a:srgbClr val="92D050"/>
                </a:solidFill>
              </a:rPr>
              <a:t>SAMOSTOJEN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92D050"/>
                </a:solidFill>
              </a:rPr>
              <a:t>SE LOTI REŠEVANJA NALOG 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92D050"/>
                </a:solidFill>
              </a:rPr>
              <a:t>KAKO REAGIRA NA USPEH ALI NEUSPEH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92D050"/>
                </a:solidFill>
              </a:rPr>
              <a:t>JE PRIPRAVLJEN ZA UČENJE, SE ZANIMA ZA SVET OKOLI SEBE</a:t>
            </a:r>
          </a:p>
          <a:p>
            <a:pPr>
              <a:buFontTx/>
              <a:buChar char="-"/>
            </a:pPr>
            <a:r>
              <a:rPr lang="sl-SI" b="1" dirty="0" smtClean="0">
                <a:solidFill>
                  <a:srgbClr val="92D050"/>
                </a:solidFill>
              </a:rPr>
              <a:t>SODELUJE </a:t>
            </a:r>
            <a:r>
              <a:rPr lang="sl-SI" dirty="0" smtClean="0">
                <a:solidFill>
                  <a:srgbClr val="92D050"/>
                </a:solidFill>
              </a:rPr>
              <a:t>Z VRSTNIKI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92D050"/>
                </a:solidFill>
              </a:rPr>
              <a:t>POZNA BONTON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92D050"/>
                </a:solidFill>
              </a:rPr>
              <a:t>ZNA POČAKATI NA VRSTO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92D050"/>
                </a:solidFill>
              </a:rPr>
              <a:t>REŠUJE KONFLIKTE …</a:t>
            </a:r>
          </a:p>
          <a:p>
            <a:pPr>
              <a:buFontTx/>
              <a:buChar char="-"/>
            </a:pPr>
            <a:endParaRPr lang="sl-SI" dirty="0" smtClean="0"/>
          </a:p>
          <a:p>
            <a:pPr>
              <a:buFontTx/>
              <a:buChar char="-"/>
            </a:pPr>
            <a:endParaRPr lang="sl-SI" dirty="0" smtClean="0"/>
          </a:p>
        </p:txBody>
      </p:sp>
      <p:pic>
        <p:nvPicPr>
          <p:cNvPr id="7" name="Picture 2" descr="cute and happy family members characters 2111739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38" y="938308"/>
            <a:ext cx="2311859" cy="185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judje pogosto menijo, da so konflikti neželeni in se jim je treba  izogibati, a vsak od nas ima različna mnenja in stališča. 💬 Vsaka  različnost mnenj in stališč pa še ni konflik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443" y="40614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2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206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40000" lnSpcReduction="20000"/>
          </a:bodyPr>
          <a:lstStyle/>
          <a:p>
            <a:r>
              <a:rPr lang="sl-SI" sz="7000" b="1" dirty="0" smtClean="0">
                <a:solidFill>
                  <a:srgbClr val="7030A0"/>
                </a:solidFill>
              </a:rPr>
              <a:t>INTELEKTUALNA</a:t>
            </a:r>
            <a:r>
              <a:rPr lang="sl-SI" sz="7000" b="1" dirty="0" smtClean="0">
                <a:solidFill>
                  <a:srgbClr val="92D050"/>
                </a:solidFill>
              </a:rPr>
              <a:t> ZRELOST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b="1" dirty="0" smtClean="0">
                <a:solidFill>
                  <a:srgbClr val="92D050"/>
                </a:solidFill>
              </a:rPr>
              <a:t>povedati </a:t>
            </a:r>
            <a:r>
              <a:rPr lang="sl-SI" b="1" dirty="0" smtClean="0">
                <a:solidFill>
                  <a:srgbClr val="7030A0"/>
                </a:solidFill>
              </a:rPr>
              <a:t>osnovne podatke o sebi</a:t>
            </a:r>
          </a:p>
          <a:p>
            <a:r>
              <a:rPr lang="sl-SI" b="1" dirty="0" smtClean="0">
                <a:solidFill>
                  <a:srgbClr val="92D050"/>
                </a:solidFill>
              </a:rPr>
              <a:t>razlikuje osnovne </a:t>
            </a:r>
            <a:r>
              <a:rPr lang="sl-SI" b="1" dirty="0" smtClean="0">
                <a:solidFill>
                  <a:srgbClr val="7030A0"/>
                </a:solidFill>
              </a:rPr>
              <a:t>barve</a:t>
            </a:r>
          </a:p>
          <a:p>
            <a:r>
              <a:rPr lang="sl-SI" b="1" dirty="0" smtClean="0">
                <a:solidFill>
                  <a:srgbClr val="92D050"/>
                </a:solidFill>
              </a:rPr>
              <a:t>ima primerno razvit </a:t>
            </a:r>
            <a:r>
              <a:rPr lang="sl-SI" b="1" dirty="0" smtClean="0">
                <a:solidFill>
                  <a:srgbClr val="7030A0"/>
                </a:solidFill>
              </a:rPr>
              <a:t>govor </a:t>
            </a:r>
            <a:r>
              <a:rPr lang="sl-SI" b="1" dirty="0" smtClean="0">
                <a:solidFill>
                  <a:srgbClr val="92D050"/>
                </a:solidFill>
              </a:rPr>
              <a:t>in besedni zaklad (uporablja 1800 – 2200 besed)</a:t>
            </a:r>
          </a:p>
          <a:p>
            <a:r>
              <a:rPr lang="sl-SI" b="1" dirty="0" smtClean="0">
                <a:solidFill>
                  <a:srgbClr val="92D050"/>
                </a:solidFill>
              </a:rPr>
              <a:t>govori popolne povedi, govor je razumljiv tudi drugim ljudem </a:t>
            </a:r>
          </a:p>
          <a:p>
            <a:r>
              <a:rPr lang="sl-SI" b="1" dirty="0" smtClean="0">
                <a:solidFill>
                  <a:srgbClr val="92D050"/>
                </a:solidFill>
              </a:rPr>
              <a:t>zna </a:t>
            </a:r>
            <a:r>
              <a:rPr lang="sl-SI" b="1" dirty="0" smtClean="0">
                <a:solidFill>
                  <a:srgbClr val="7030A0"/>
                </a:solidFill>
              </a:rPr>
              <a:t>opisati predmete, pojave </a:t>
            </a:r>
            <a:r>
              <a:rPr lang="sl-SI" b="1" dirty="0" smtClean="0">
                <a:solidFill>
                  <a:srgbClr val="92D050"/>
                </a:solidFill>
              </a:rPr>
              <a:t>(klasifikacija po več lastnostih)</a:t>
            </a:r>
          </a:p>
          <a:p>
            <a:r>
              <a:rPr lang="sl-SI" b="1" dirty="0" smtClean="0">
                <a:solidFill>
                  <a:srgbClr val="92D050"/>
                </a:solidFill>
              </a:rPr>
              <a:t>pripoveduje kratke zgodbe </a:t>
            </a:r>
          </a:p>
          <a:p>
            <a:r>
              <a:rPr lang="sl-SI" b="1" dirty="0" smtClean="0">
                <a:solidFill>
                  <a:srgbClr val="7030A0"/>
                </a:solidFill>
              </a:rPr>
              <a:t>sam pripoveduje zgodbo ob risbah </a:t>
            </a:r>
          </a:p>
          <a:p>
            <a:r>
              <a:rPr lang="sl-SI" b="1" dirty="0" smtClean="0">
                <a:solidFill>
                  <a:srgbClr val="92D050"/>
                </a:solidFill>
              </a:rPr>
              <a:t>prepoznava </a:t>
            </a:r>
            <a:r>
              <a:rPr lang="sl-SI" b="1" dirty="0" smtClean="0">
                <a:solidFill>
                  <a:srgbClr val="7030A0"/>
                </a:solidFill>
              </a:rPr>
              <a:t>nekaj črk abecede </a:t>
            </a:r>
          </a:p>
          <a:p>
            <a:r>
              <a:rPr lang="sl-SI" b="1" dirty="0" smtClean="0">
                <a:solidFill>
                  <a:srgbClr val="92D050"/>
                </a:solidFill>
              </a:rPr>
              <a:t>razume </a:t>
            </a:r>
            <a:r>
              <a:rPr lang="sl-SI" b="1" dirty="0" smtClean="0">
                <a:solidFill>
                  <a:srgbClr val="7030A0"/>
                </a:solidFill>
              </a:rPr>
              <a:t>predloge </a:t>
            </a:r>
            <a:r>
              <a:rPr lang="sl-SI" b="1" dirty="0" smtClean="0">
                <a:solidFill>
                  <a:srgbClr val="92D050"/>
                </a:solidFill>
              </a:rPr>
              <a:t>(na, pod, pred …)</a:t>
            </a:r>
          </a:p>
          <a:p>
            <a:r>
              <a:rPr lang="sl-SI" b="1" dirty="0" smtClean="0">
                <a:solidFill>
                  <a:srgbClr val="92D050"/>
                </a:solidFill>
              </a:rPr>
              <a:t>opazi podobnosti ali razlike med predmeti in jih zna opisati</a:t>
            </a:r>
          </a:p>
          <a:p>
            <a:r>
              <a:rPr lang="sl-SI" b="1" dirty="0" smtClean="0">
                <a:solidFill>
                  <a:srgbClr val="92D050"/>
                </a:solidFill>
              </a:rPr>
              <a:t>se </a:t>
            </a:r>
            <a:r>
              <a:rPr lang="sl-SI" b="1" dirty="0" smtClean="0">
                <a:solidFill>
                  <a:srgbClr val="7030A0"/>
                </a:solidFill>
              </a:rPr>
              <a:t>orientira v času </a:t>
            </a:r>
            <a:r>
              <a:rPr lang="sl-SI" b="1" dirty="0" smtClean="0">
                <a:solidFill>
                  <a:srgbClr val="92D050"/>
                </a:solidFill>
              </a:rPr>
              <a:t>(zjutraj – zvečer, prej – pozneje)</a:t>
            </a:r>
          </a:p>
          <a:p>
            <a:r>
              <a:rPr lang="sl-SI" b="1" dirty="0" smtClean="0">
                <a:solidFill>
                  <a:srgbClr val="7030A0"/>
                </a:solidFill>
              </a:rPr>
              <a:t>odgovarja na preprosta vprašanja</a:t>
            </a:r>
            <a:r>
              <a:rPr lang="sl-SI" b="1" dirty="0" smtClean="0">
                <a:solidFill>
                  <a:srgbClr val="92D050"/>
                </a:solidFill>
              </a:rPr>
              <a:t> (kdaj, zakaj, kako) </a:t>
            </a:r>
          </a:p>
          <a:p>
            <a:r>
              <a:rPr lang="sl-SI" b="1" dirty="0" smtClean="0">
                <a:solidFill>
                  <a:srgbClr val="7030A0"/>
                </a:solidFill>
              </a:rPr>
              <a:t>prešteva do 10 </a:t>
            </a:r>
          </a:p>
          <a:p>
            <a:r>
              <a:rPr lang="sl-SI" b="1" dirty="0" smtClean="0">
                <a:solidFill>
                  <a:srgbClr val="92D050"/>
                </a:solidFill>
              </a:rPr>
              <a:t>riše človeka iz 2 ali 3 delov (shematsko)</a:t>
            </a:r>
          </a:p>
          <a:p>
            <a:r>
              <a:rPr lang="sl-SI" b="1" dirty="0" smtClean="0">
                <a:solidFill>
                  <a:srgbClr val="7030A0"/>
                </a:solidFill>
              </a:rPr>
              <a:t>riše hišo, drevo, človeka … (risba je prepoznavna) </a:t>
            </a:r>
          </a:p>
          <a:p>
            <a:r>
              <a:rPr lang="sl-SI" b="1" dirty="0" smtClean="0">
                <a:solidFill>
                  <a:srgbClr val="7030A0"/>
                </a:solidFill>
              </a:rPr>
              <a:t>prerisuje preproste like</a:t>
            </a:r>
          </a:p>
          <a:p>
            <a:r>
              <a:rPr lang="sl-SI" b="1" dirty="0" smtClean="0">
                <a:solidFill>
                  <a:srgbClr val="92D050"/>
                </a:solidFill>
              </a:rPr>
              <a:t>barva do črte</a:t>
            </a:r>
          </a:p>
          <a:p>
            <a:r>
              <a:rPr lang="sl-SI" b="1" dirty="0" smtClean="0">
                <a:solidFill>
                  <a:srgbClr val="7030A0"/>
                </a:solidFill>
              </a:rPr>
              <a:t>reže s škarjami </a:t>
            </a:r>
            <a:r>
              <a:rPr lang="sl-SI" b="1" dirty="0" smtClean="0">
                <a:solidFill>
                  <a:srgbClr val="92D050"/>
                </a:solidFill>
              </a:rPr>
              <a:t>po ravni črti</a:t>
            </a:r>
          </a:p>
          <a:p>
            <a:r>
              <a:rPr lang="sl-SI" b="1" dirty="0" smtClean="0">
                <a:solidFill>
                  <a:srgbClr val="7030A0"/>
                </a:solidFill>
              </a:rPr>
              <a:t>razume navodila </a:t>
            </a:r>
          </a:p>
          <a:p>
            <a:r>
              <a:rPr lang="sl-SI" b="1" dirty="0" smtClean="0">
                <a:solidFill>
                  <a:srgbClr val="7030A0"/>
                </a:solidFill>
              </a:rPr>
              <a:t>pozna levo in desno </a:t>
            </a:r>
          </a:p>
          <a:p>
            <a:r>
              <a:rPr lang="sl-SI" b="1" dirty="0" smtClean="0">
                <a:solidFill>
                  <a:srgbClr val="7030A0"/>
                </a:solidFill>
              </a:rPr>
              <a:t>varno prečka cesto …</a:t>
            </a:r>
          </a:p>
          <a:p>
            <a:endParaRPr lang="sl-SI" dirty="0"/>
          </a:p>
        </p:txBody>
      </p:sp>
      <p:pic>
        <p:nvPicPr>
          <p:cNvPr id="4" name="Picture 2" descr="1. del (Nevroprehrana in čustva): STOLETJE MOŽGANOV - VITAFIT - portal za  zdravo in aktivno življe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82" y="581452"/>
            <a:ext cx="4920851" cy="492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7030A0"/>
                </a:solidFill>
              </a:rPr>
              <a:t>MOŽGANI</a:t>
            </a:r>
            <a:r>
              <a:rPr lang="sl-SI" dirty="0" smtClean="0">
                <a:solidFill>
                  <a:srgbClr val="7030A0"/>
                </a:solidFill>
              </a:rPr>
              <a:t> IN RAZVOJ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900" dirty="0">
                <a:solidFill>
                  <a:srgbClr val="00B050"/>
                </a:solidFill>
              </a:rPr>
              <a:t>50 </a:t>
            </a:r>
            <a:r>
              <a:rPr lang="sl-SI" sz="3900" dirty="0">
                <a:solidFill>
                  <a:srgbClr val="00B050"/>
                </a:solidFill>
                <a:latin typeface="Times New Roman"/>
                <a:cs typeface="Times New Roman"/>
              </a:rPr>
              <a:t>% živčnih mrež se razvije </a:t>
            </a:r>
            <a:r>
              <a:rPr lang="sl-SI" sz="3900" u="sng" dirty="0">
                <a:solidFill>
                  <a:srgbClr val="00B050"/>
                </a:solidFill>
                <a:latin typeface="Times New Roman"/>
                <a:cs typeface="Times New Roman"/>
              </a:rPr>
              <a:t>v prvih </a:t>
            </a:r>
            <a:r>
              <a:rPr lang="sl-SI" sz="3900" u="sng" dirty="0" smtClean="0">
                <a:solidFill>
                  <a:srgbClr val="00B050"/>
                </a:solidFill>
                <a:latin typeface="Times New Roman"/>
                <a:cs typeface="Times New Roman"/>
              </a:rPr>
              <a:t>PETIH </a:t>
            </a:r>
            <a:r>
              <a:rPr lang="sl-SI" sz="3900" u="sng" dirty="0">
                <a:solidFill>
                  <a:srgbClr val="00B050"/>
                </a:solidFill>
                <a:latin typeface="Times New Roman"/>
                <a:cs typeface="Times New Roman"/>
              </a:rPr>
              <a:t>letih,</a:t>
            </a:r>
            <a:r>
              <a:rPr lang="sl-SI" sz="3900" dirty="0">
                <a:solidFill>
                  <a:srgbClr val="00B050"/>
                </a:solidFill>
                <a:latin typeface="Times New Roman"/>
                <a:cs typeface="Times New Roman"/>
              </a:rPr>
              <a:t> 30 % pa do 8. leta</a:t>
            </a:r>
          </a:p>
          <a:p>
            <a:r>
              <a:rPr lang="sl-SI" sz="3900" dirty="0">
                <a:solidFill>
                  <a:srgbClr val="00B050"/>
                </a:solidFill>
                <a:latin typeface="Times New Roman"/>
                <a:cs typeface="Times New Roman"/>
              </a:rPr>
              <a:t>Umske sposobnosti (35 % se razvije do 6. leta, 40 % do 13. leta)</a:t>
            </a:r>
          </a:p>
          <a:p>
            <a:r>
              <a:rPr lang="sl-SI" sz="3900" dirty="0">
                <a:solidFill>
                  <a:srgbClr val="00B050"/>
                </a:solidFill>
                <a:latin typeface="Times New Roman"/>
                <a:cs typeface="Times New Roman"/>
              </a:rPr>
              <a:t>Zgodnja stimulacija otrok </a:t>
            </a:r>
          </a:p>
          <a:p>
            <a:endParaRPr lang="sl-SI" sz="39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sl-SI" sz="39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endParaRPr lang="sl-SI" sz="4000" dirty="0">
              <a:solidFill>
                <a:srgbClr val="FFFF00"/>
              </a:solidFill>
            </a:endParaRPr>
          </a:p>
          <a:p>
            <a:endParaRPr lang="sl-SI" sz="4000" dirty="0">
              <a:solidFill>
                <a:srgbClr val="FFFF00"/>
              </a:solidFill>
            </a:endParaRPr>
          </a:p>
          <a:p>
            <a:endParaRPr lang="sl-SI" dirty="0"/>
          </a:p>
        </p:txBody>
      </p:sp>
      <p:pic>
        <p:nvPicPr>
          <p:cNvPr id="4" name="Picture 2" descr="C:\Users\Matej\Desktop\left-brain-right-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6946" y="3943847"/>
            <a:ext cx="4584204" cy="2679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577</TotalTime>
  <Words>705</Words>
  <Application>Microsoft Office PowerPoint</Application>
  <PresentationFormat>Širokozaslonsko</PresentationFormat>
  <Paragraphs>130</Paragraphs>
  <Slides>24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Officeova tema</vt:lpstr>
      <vt:lpstr>MOJ OTROK VSTOPA V ŠOLO   Pot v samostojnost …</vt:lpstr>
      <vt:lpstr>DVOMI o pripravljenosti … </vt:lpstr>
      <vt:lpstr>PowerPointova predstavitev</vt:lpstr>
      <vt:lpstr>ČUSTVENA ZRELOST</vt:lpstr>
      <vt:lpstr>SAMOREGULACIJA   ZMOŽNOST OBVLADOVANJA STRESA  Z DOTIKOM, GLASOM, OČESNIM KONTAKTOM, SOČUTJEM   - Z DOMIŠLJIJSKO IGRO - ZNA POIMENOVATI ČUSTVA</vt:lpstr>
      <vt:lpstr>KDAJ JE OTROK PRIPRAVLJEN ZA ŠOLO?</vt:lpstr>
      <vt:lpstr>PowerPointova predstavitev</vt:lpstr>
      <vt:lpstr>PowerPointova predstavitev</vt:lpstr>
      <vt:lpstr>MOŽGANI IN RAZVOJ</vt:lpstr>
      <vt:lpstr>PowerPointova predstavitev</vt:lpstr>
      <vt:lpstr>PowerPointova predstavitev</vt:lpstr>
      <vt:lpstr>PowerPointova predstavitev</vt:lpstr>
      <vt:lpstr>PowerPointova predstavitev</vt:lpstr>
      <vt:lpstr>RAZVAJANJE</vt:lpstr>
      <vt:lpstr>DOŽIVLJANJE SVETA OKOLI SEBE  -Poslušamo  -Vonjamo  -Opazujemo  -Otipavamo </vt:lpstr>
      <vt:lpstr>RAZVOJ OSEBNOSTI </vt:lpstr>
      <vt:lpstr>ŠOLA - ODGOVORNOST</vt:lpstr>
      <vt:lpstr>TEŽAVE SODOBNEGA ČASA</vt:lpstr>
      <vt:lpstr>STRES  KONFLIKTI</vt:lpstr>
      <vt:lpstr>PRIPOMOČKI ZA POMIRJANJE</vt:lpstr>
      <vt:lpstr>ZDRAV ŽIVLJENJSKI SLOG …</vt:lpstr>
      <vt:lpstr>PowerPointova predstavitev</vt:lpstr>
      <vt:lpstr>Viri:</vt:lpstr>
      <vt:lpstr>      Hvala za vašo pozornost.  Pripravila: Darja Kalin, univ.dipl.ped.   Februar, 2024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Darja Kalin</dc:creator>
  <cp:lastModifiedBy>Darja Kalin</cp:lastModifiedBy>
  <cp:revision>44</cp:revision>
  <dcterms:created xsi:type="dcterms:W3CDTF">2023-01-29T16:30:58Z</dcterms:created>
  <dcterms:modified xsi:type="dcterms:W3CDTF">2024-02-19T18:57:11Z</dcterms:modified>
</cp:coreProperties>
</file>