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5564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1128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652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570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225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619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5424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470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365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3609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482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4CC6-BAAB-468A-85EA-7A65C7F9DABB}" type="datetimeFigureOut">
              <a:rPr lang="sl-SI" smtClean="0"/>
              <a:t>20. 09. 2021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808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6.jpg@01D2A3B2.168C5F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726" y="-2246"/>
            <a:ext cx="9210651" cy="6860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jeZBesedilom 4"/>
          <p:cNvSpPr txBox="1"/>
          <p:nvPr/>
        </p:nvSpPr>
        <p:spPr>
          <a:xfrm>
            <a:off x="1588150" y="1365774"/>
            <a:ext cx="94273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ANKETNEGA VPRAŠALNIKA </a:t>
            </a:r>
          </a:p>
          <a:p>
            <a:pPr algn="ctr"/>
            <a:r>
              <a:rPr lang="sl-SI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ZADOVOLJSTVU STARŠEV</a:t>
            </a:r>
          </a:p>
          <a:p>
            <a:pPr algn="ctr"/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VRTEC - 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10511307" y="4088011"/>
            <a:ext cx="3361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/>
              <a:t>ŠOLSKO LETO: </a:t>
            </a:r>
          </a:p>
          <a:p>
            <a:r>
              <a:rPr lang="sl-SI" sz="2000" dirty="0"/>
              <a:t>2020/2021</a:t>
            </a:r>
          </a:p>
        </p:txBody>
      </p:sp>
      <p:pic>
        <p:nvPicPr>
          <p:cNvPr id="7" name="Slika 6" descr="cid:image006.jpg@01D2A3B2.168C5F10"/>
          <p:cNvPicPr/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53" y="4708086"/>
            <a:ext cx="1082873" cy="138653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ravokotnik 9"/>
          <p:cNvSpPr/>
          <p:nvPr/>
        </p:nvSpPr>
        <p:spPr>
          <a:xfrm>
            <a:off x="149262" y="6094625"/>
            <a:ext cx="2005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OSNOVNA ŠOLA</a:t>
            </a:r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2004108" y="6094625"/>
            <a:ext cx="2223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CERKLJE OB KRKI</a:t>
            </a:r>
          </a:p>
          <a:p>
            <a:r>
              <a:rPr lang="sl-SI" dirty="0">
                <a:solidFill>
                  <a:srgbClr val="059D58"/>
                </a:solidFill>
                <a:latin typeface="Gotham Rounded Book"/>
                <a:cs typeface="Times New Roman" panose="02020603050405020304" pitchFamily="18" charset="0"/>
              </a:rPr>
              <a:t>Vrtec Pikapolonica</a:t>
            </a:r>
            <a:endParaRPr lang="sl-SI" dirty="0"/>
          </a:p>
        </p:txBody>
      </p:sp>
      <p:sp>
        <p:nvSpPr>
          <p:cNvPr id="8" name="PoljeZBesedilom 6"/>
          <p:cNvSpPr txBox="1"/>
          <p:nvPr/>
        </p:nvSpPr>
        <p:spPr>
          <a:xfrm>
            <a:off x="8420913" y="5842337"/>
            <a:ext cx="3945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000" b="1" dirty="0"/>
              <a:t>PRIPRAVILA IN ZBRALA PODATKE:</a:t>
            </a:r>
          </a:p>
          <a:p>
            <a:r>
              <a:rPr lang="sl-SI" sz="2000" b="1" dirty="0"/>
              <a:t>          SANDRA GLOGOVŠEK, </a:t>
            </a:r>
          </a:p>
          <a:p>
            <a:r>
              <a:rPr lang="sl-SI" sz="2000" b="1" dirty="0"/>
              <a:t>vodja šolskega razvojnega tima </a:t>
            </a:r>
          </a:p>
        </p:txBody>
      </p:sp>
    </p:spTree>
    <p:extLst>
      <p:ext uri="{BB962C8B-B14F-4D97-AF65-F5344CB8AC3E}">
        <p14:creationId xmlns:p14="http://schemas.microsoft.com/office/powerpoint/2010/main" val="2500918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6" y="4686290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3. a:</a:t>
            </a:r>
          </a:p>
          <a:p>
            <a:r>
              <a:rPr lang="sl-SI" dirty="0"/>
              <a:t>- /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1966237" y="578997"/>
            <a:ext cx="2538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Kvaliteta informiranosti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95891"/>
              </p:ext>
            </p:extLst>
          </p:nvPr>
        </p:nvGraphicFramePr>
        <p:xfrm>
          <a:off x="860736" y="1382240"/>
          <a:ext cx="10470527" cy="32200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a)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Vrtec izbira način seznanjanja, ki najbolj ustreza vsebini informacije (sestanki, pogovorne ure, neformalna srečanja, obvestila staršem). 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(35%)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(59%)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b)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Informacije so pravočasne in razumljive. 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(27%)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(61%)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860735" y="5634618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3. b:</a:t>
            </a:r>
          </a:p>
          <a:p>
            <a:r>
              <a:rPr lang="sl-SI" dirty="0"/>
              <a:t>- v času korona zaprtja premalo informacij kateri otrok gre lahko v vrtec in kateri ne</a:t>
            </a:r>
          </a:p>
        </p:txBody>
      </p:sp>
    </p:spTree>
    <p:extLst>
      <p:ext uri="{BB962C8B-B14F-4D97-AF65-F5344CB8AC3E}">
        <p14:creationId xmlns:p14="http://schemas.microsoft.com/office/powerpoint/2010/main" val="259954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6" y="4686290"/>
            <a:ext cx="1075214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4. a:</a:t>
            </a:r>
          </a:p>
          <a:p>
            <a:r>
              <a:rPr lang="sl-SI" dirty="0"/>
              <a:t>- /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860733" y="5456251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4. b:</a:t>
            </a:r>
          </a:p>
          <a:p>
            <a:r>
              <a:rPr lang="sl-SI" dirty="0"/>
              <a:t>- /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2005425" y="605123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Oblike sodelovanja s starši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388916"/>
              </p:ext>
            </p:extLst>
          </p:nvPr>
        </p:nvGraphicFramePr>
        <p:xfrm>
          <a:off x="860734" y="1401749"/>
          <a:ext cx="10470527" cy="2959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a)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Roditeljski sestanki so dobro organizirani. </a:t>
                      </a:r>
                      <a:endParaRPr lang="sl-SI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(49%)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b)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roditeljskih sestankih dobimo starši prave odgovore na svoja vprašanja in aktualne informacije. </a:t>
                      </a:r>
                      <a:endParaRPr lang="sl-SI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(35%)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(51%)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475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4" y="4548692"/>
            <a:ext cx="1075214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4. c:</a:t>
            </a:r>
          </a:p>
          <a:p>
            <a:r>
              <a:rPr lang="sl-SI" dirty="0"/>
              <a:t>- /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860733" y="5380180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4. č:</a:t>
            </a:r>
          </a:p>
          <a:p>
            <a:r>
              <a:rPr lang="sl-SI" dirty="0"/>
              <a:t>- več časa kot 10 min, da se podrobneje pogovori o vedenju otroka v vrtcu 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2005425" y="605123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Oblike sodelovanja s starši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933054"/>
              </p:ext>
            </p:extLst>
          </p:nvPr>
        </p:nvGraphicFramePr>
        <p:xfrm>
          <a:off x="860734" y="1462014"/>
          <a:ext cx="10470527" cy="2828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c)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Pogovorne ure so dobro organizirane. 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(39%)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(51%)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č)</a:t>
                      </a:r>
                      <a:r>
                        <a:rPr lang="sl-S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pogovornih urah dobim najbolj potrebne informacije o svojem otroku. </a:t>
                      </a:r>
                      <a:endParaRPr lang="sl-SI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(57%)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19/20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(20/21)</a:t>
                      </a:r>
                      <a:endParaRPr lang="sl-SI" sz="1400" b="1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2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2122991" y="592061"/>
            <a:ext cx="4860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Predlogi in pobude staršev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že kdaj dali pobudo za spremembe v vrtcu?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A8DEC80-CA59-4062-BB9F-DB9AD5123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098" y="4148283"/>
            <a:ext cx="8134350" cy="2628900"/>
          </a:xfrm>
          <a:prstGeom prst="rect">
            <a:avLst/>
          </a:prstGeom>
        </p:spPr>
      </p:pic>
      <p:sp>
        <p:nvSpPr>
          <p:cNvPr id="14" name="PoljeZBesedilom 13"/>
          <p:cNvSpPr txBox="1"/>
          <p:nvPr/>
        </p:nvSpPr>
        <p:spPr>
          <a:xfrm>
            <a:off x="6527066" y="54627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2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7646264" y="47733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3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1B4AE5C-F962-4C9B-8B3B-8B150E35B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557" y="1515391"/>
            <a:ext cx="5095875" cy="2495550"/>
          </a:xfrm>
          <a:prstGeom prst="rect">
            <a:avLst/>
          </a:prstGeom>
        </p:spPr>
      </p:pic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BFDB7DF3-F7F7-4692-AD2B-8421E359C3D7}"/>
              </a:ext>
            </a:extLst>
          </p:cNvPr>
          <p:cNvSpPr txBox="1"/>
          <p:nvPr/>
        </p:nvSpPr>
        <p:spPr>
          <a:xfrm>
            <a:off x="7728494" y="22778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6</a:t>
            </a:r>
          </a:p>
        </p:txBody>
      </p:sp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1AF530AB-F68E-40A6-B754-65AFE2D74CDD}"/>
              </a:ext>
            </a:extLst>
          </p:cNvPr>
          <p:cNvSpPr txBox="1"/>
          <p:nvPr/>
        </p:nvSpPr>
        <p:spPr>
          <a:xfrm>
            <a:off x="6755203" y="30227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43</a:t>
            </a:r>
          </a:p>
        </p:txBody>
      </p:sp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BABCDAAD-041C-4B2D-AFF5-29345F566227}"/>
              </a:ext>
            </a:extLst>
          </p:cNvPr>
          <p:cNvSpPr txBox="1"/>
          <p:nvPr/>
        </p:nvSpPr>
        <p:spPr>
          <a:xfrm>
            <a:off x="5366360" y="61876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44170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2031550" y="631248"/>
            <a:ext cx="209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Razširjen program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0076"/>
              </p:ext>
            </p:extLst>
          </p:nvPr>
        </p:nvGraphicFramePr>
        <p:xfrm>
          <a:off x="914399" y="1200757"/>
          <a:ext cx="10470527" cy="3121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a)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 oblikovanju razširjenega programa (šola v naravi, nočitev ipd.) vrtec upošteva potrebe in interese mojega otroka. 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(27%)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b)</a:t>
                      </a:r>
                      <a:r>
                        <a:rPr lang="sl-S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Vrtec upošteva finančne zmožnosti staršev, ko organizira dejavnosti, katere moram plačati v celoti ali delno. 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(23%)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(40%)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PoljeZBesedilom 14"/>
          <p:cNvSpPr txBox="1"/>
          <p:nvPr/>
        </p:nvSpPr>
        <p:spPr>
          <a:xfrm>
            <a:off x="914398" y="4581760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6. a:</a:t>
            </a:r>
          </a:p>
          <a:p>
            <a:r>
              <a:rPr lang="sl-SI" dirty="0"/>
              <a:t>- trenutno je otrok premajhen; še 2 leti niso stari, da bi spali v vrtcu. Zaradi trenutnih razmer ŠVN ni možna. 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914398" y="5422006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6. b:</a:t>
            </a:r>
          </a:p>
          <a:p>
            <a:r>
              <a:rPr lang="sl-SI" dirty="0"/>
              <a:t>-/</a:t>
            </a:r>
          </a:p>
        </p:txBody>
      </p:sp>
    </p:spTree>
    <p:extLst>
      <p:ext uri="{BB962C8B-B14F-4D97-AF65-F5344CB8AC3E}">
        <p14:creationId xmlns:p14="http://schemas.microsoft.com/office/powerpoint/2010/main" val="2959865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098151" y="540102"/>
            <a:ext cx="4849726" cy="1369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Sodelovanje s šolsko svetovalno službo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seznanjeni, da je v vrtcu svetovalna služba?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98071"/>
              </p:ext>
            </p:extLst>
          </p:nvPr>
        </p:nvGraphicFramePr>
        <p:xfrm>
          <a:off x="2098151" y="1794288"/>
          <a:ext cx="5911403" cy="129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2 (NE)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Pravokotnik 8"/>
          <p:cNvSpPr/>
          <p:nvPr/>
        </p:nvSpPr>
        <p:spPr>
          <a:xfrm>
            <a:off x="2006711" y="3522028"/>
            <a:ext cx="5316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doslej osebno že sodelovali s svetovalno službo?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54276"/>
              </p:ext>
            </p:extLst>
          </p:nvPr>
        </p:nvGraphicFramePr>
        <p:xfrm>
          <a:off x="2098151" y="4071963"/>
          <a:ext cx="5911403" cy="129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 (NE)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56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098151" y="569556"/>
            <a:ext cx="4033348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Sodelovanje s šolsko svetovalno službo</a:t>
            </a:r>
          </a:p>
          <a:p>
            <a:endParaRPr lang="sl-SI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zadovoljni s sodelovanjem?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avokotnik 12"/>
          <p:cNvSpPr/>
          <p:nvPr/>
        </p:nvSpPr>
        <p:spPr>
          <a:xfrm>
            <a:off x="2098151" y="3981158"/>
            <a:ext cx="4992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Zakaj doslej še niste sodelovali s svetovalno službo?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63833"/>
              </p:ext>
            </p:extLst>
          </p:nvPr>
        </p:nvGraphicFramePr>
        <p:xfrm>
          <a:off x="1598688" y="4429800"/>
          <a:ext cx="7041220" cy="1481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5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9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75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Drugo – 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Nisem želel – 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Ni bilo potrebno – </a:t>
                      </a:r>
                      <a:r>
                        <a:rPr lang="sl-SI" sz="1600" dirty="0">
                          <a:effectLst/>
                        </a:rPr>
                        <a:t>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 (96%)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205986"/>
              </p:ext>
            </p:extLst>
          </p:nvPr>
        </p:nvGraphicFramePr>
        <p:xfrm>
          <a:off x="1598688" y="1446790"/>
          <a:ext cx="9065621" cy="1698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Nezadovoljen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Srednje zadovoljen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Zadovoljen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zadovoljen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PoljeZBesedilom 17"/>
          <p:cNvSpPr txBox="1"/>
          <p:nvPr/>
        </p:nvSpPr>
        <p:spPr>
          <a:xfrm>
            <a:off x="1598688" y="6061250"/>
            <a:ext cx="944424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- drugo:</a:t>
            </a:r>
          </a:p>
          <a:p>
            <a:r>
              <a:rPr lang="sl-SI" dirty="0"/>
              <a:t>- /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00C9BA17-5E3E-4665-AB0B-FC894BE45D2C}"/>
              </a:ext>
            </a:extLst>
          </p:cNvPr>
          <p:cNvSpPr txBox="1"/>
          <p:nvPr/>
        </p:nvSpPr>
        <p:spPr>
          <a:xfrm>
            <a:off x="1598688" y="3204187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7:</a:t>
            </a:r>
          </a:p>
          <a:p>
            <a:r>
              <a:rPr lang="sl-SI" dirty="0"/>
              <a:t>- neodzivna, se ne drži dogovorov, drugotni interesi, napačno postavljanje prioritet</a:t>
            </a:r>
          </a:p>
        </p:txBody>
      </p:sp>
    </p:spTree>
    <p:extLst>
      <p:ext uri="{BB962C8B-B14F-4D97-AF65-F5344CB8AC3E}">
        <p14:creationId xmlns:p14="http://schemas.microsoft.com/office/powerpoint/2010/main" val="2260816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2044614" y="618186"/>
            <a:ext cx="3729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Delo z otroki s posebnimi potrebami</a:t>
            </a:r>
          </a:p>
        </p:txBody>
      </p:sp>
      <p:sp>
        <p:nvSpPr>
          <p:cNvPr id="9" name="Pravokotnik 8"/>
          <p:cNvSpPr/>
          <p:nvPr/>
        </p:nvSpPr>
        <p:spPr>
          <a:xfrm>
            <a:off x="860736" y="1236372"/>
            <a:ext cx="9796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>
                <a:effectLst/>
              </a:rPr>
              <a:t> </a:t>
            </a:r>
            <a:r>
              <a:rPr lang="sl-SI" sz="1600" b="1" dirty="0">
                <a:effectLst/>
              </a:rPr>
              <a:t>a1) Ali je vaš otrok vključen v program individualne oziroma dodatne strokovne pomoči?</a:t>
            </a:r>
            <a:endParaRPr lang="sl-SI" sz="16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7363"/>
              </p:ext>
            </p:extLst>
          </p:nvPr>
        </p:nvGraphicFramePr>
        <p:xfrm>
          <a:off x="860736" y="1839217"/>
          <a:ext cx="10470527" cy="1464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7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2 (NE)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212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2085089" y="6052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Ostalo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998824" y="1249827"/>
            <a:ext cx="10470527" cy="48013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Slabosti:</a:t>
            </a:r>
          </a:p>
          <a:p>
            <a:pPr marL="285750" indent="-285750">
              <a:buFontTx/>
              <a:buChar char="-"/>
            </a:pPr>
            <a:r>
              <a:rPr lang="sl-SI" dirty="0"/>
              <a:t>ažuriranje vprašanj anketnega vprašalnika pred pošiljanjem, da bodo relevantna in se nanašala na dejansko stanje preteklega leta</a:t>
            </a:r>
          </a:p>
          <a:p>
            <a:pPr marL="285750" indent="-285750">
              <a:buFontTx/>
              <a:buChar char="-"/>
            </a:pPr>
            <a:r>
              <a:rPr lang="sl-SI" dirty="0"/>
              <a:t>bolj prijazen jutranji sprejem otroka (ne samo „Ajde, ajde gremo noter!“)</a:t>
            </a:r>
          </a:p>
          <a:p>
            <a:pPr marL="285750" indent="-285750">
              <a:buFontTx/>
              <a:buChar char="-"/>
            </a:pPr>
            <a:endParaRPr lang="sl-SI" dirty="0"/>
          </a:p>
          <a:p>
            <a:r>
              <a:rPr lang="sl-SI" b="1" dirty="0"/>
              <a:t>Pohvale:</a:t>
            </a:r>
          </a:p>
          <a:p>
            <a:pPr marL="285750" indent="-285750">
              <a:buFontTx/>
              <a:buChar char="-"/>
            </a:pPr>
            <a:r>
              <a:rPr lang="sl-SI" dirty="0"/>
              <a:t>Hvala, ker ste takšni. Vse pohvale.</a:t>
            </a:r>
          </a:p>
          <a:p>
            <a:pPr marL="285750" indent="-285750">
              <a:buFontTx/>
              <a:buChar char="-"/>
            </a:pPr>
            <a:r>
              <a:rPr lang="sl-SI" dirty="0"/>
              <a:t>veselje in zadovoljstvo, ker je otrok del te skupnosti</a:t>
            </a:r>
          </a:p>
          <a:p>
            <a:pPr marL="285750" indent="-285750">
              <a:buFontTx/>
              <a:buChar char="-"/>
            </a:pPr>
            <a:r>
              <a:rPr lang="sl-SI" dirty="0"/>
              <a:t>pohvala dotičnim ter tudi vsem vzgojiteljicam in njihovim pomočnicam</a:t>
            </a:r>
          </a:p>
          <a:p>
            <a:pPr marL="285750" indent="-285750">
              <a:buFontTx/>
              <a:buChar char="-"/>
            </a:pPr>
            <a:r>
              <a:rPr lang="sl-SI" dirty="0"/>
              <a:t>super, strokovno delo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brez pripomb</a:t>
            </a:r>
          </a:p>
          <a:p>
            <a:pPr marL="285750" indent="-285750">
              <a:buFontTx/>
              <a:buChar char="-"/>
            </a:pPr>
            <a:r>
              <a:rPr lang="sl-SI" dirty="0"/>
              <a:t>vse pohvale</a:t>
            </a:r>
          </a:p>
          <a:p>
            <a:pPr marL="285750" indent="-285750">
              <a:buFontTx/>
              <a:buChar char="-"/>
            </a:pPr>
            <a:r>
              <a:rPr lang="sl-SI" dirty="0"/>
              <a:t>zadovoljni</a:t>
            </a:r>
          </a:p>
          <a:p>
            <a:pPr marL="285750" indent="-285750">
              <a:buFontTx/>
              <a:buChar char="-"/>
            </a:pPr>
            <a:r>
              <a:rPr lang="sl-SI" dirty="0"/>
              <a:t>dokler se otrok počuti spoštovan, se v delo zaposlenih ne vtikam</a:t>
            </a:r>
          </a:p>
          <a:p>
            <a:endParaRPr lang="sl-SI" b="1" dirty="0"/>
          </a:p>
          <a:p>
            <a:r>
              <a:rPr lang="sl-SI" b="1" dirty="0"/>
              <a:t>Predlogi:</a:t>
            </a:r>
          </a:p>
          <a:p>
            <a:pPr marL="285750" indent="-285750">
              <a:buFontTx/>
              <a:buChar char="-"/>
            </a:pPr>
            <a:r>
              <a:rPr lang="sl-SI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310539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2085089" y="6052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Ostalo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1025458" y="974619"/>
            <a:ext cx="1047052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Sporočila vrtcu: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51724B82-325C-4497-8858-00D9B004E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59" y="1579906"/>
            <a:ext cx="11164988" cy="474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6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2124278" y="606044"/>
            <a:ext cx="9775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Anketa je bila odprta od 15. 6. 2021 do 22. 7. 2021.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777421" y="1283152"/>
            <a:ext cx="97750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Število sodelujočih staršev po spolu: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/>
              <a:t>MOŠKI  = 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/>
              <a:t>ŽENSKE = 44</a:t>
            </a:r>
          </a:p>
          <a:p>
            <a:r>
              <a:rPr lang="sl-SI" dirty="0"/>
              <a:t>        </a:t>
            </a:r>
          </a:p>
          <a:p>
            <a:r>
              <a:rPr lang="sl-SI" dirty="0"/>
              <a:t>        SKUPAJ: 51 </a:t>
            </a:r>
          </a:p>
          <a:p>
            <a:r>
              <a:rPr lang="sl-SI" b="1" dirty="0"/>
              <a:t>             (lani 62)</a:t>
            </a: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894FE279-1DCF-4803-A4D9-095759CAC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751" y="2938587"/>
            <a:ext cx="6456531" cy="331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35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111215" y="500914"/>
            <a:ext cx="97750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Število sodelujočih staršev po starostnih skupinah:</a:t>
            </a:r>
          </a:p>
          <a:p>
            <a:endParaRPr lang="sl-SI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415C57E0-2175-4429-93D7-497BDC87F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307" y="1912953"/>
            <a:ext cx="7831517" cy="360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0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2124278" y="396410"/>
            <a:ext cx="97750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Število sodelujočih staršev po starosti otroka:</a:t>
            </a:r>
          </a:p>
          <a:p>
            <a:endParaRPr lang="sl-SI" dirty="0"/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DA036AC4-43DD-4357-8C36-7F79F9F91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299" y="1936765"/>
            <a:ext cx="8092838" cy="375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1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avokotnik 5"/>
          <p:cNvSpPr/>
          <p:nvPr/>
        </p:nvSpPr>
        <p:spPr>
          <a:xfrm>
            <a:off x="734770" y="1428452"/>
            <a:ext cx="1072246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Starši so ocenjevali po petstopenjski ocenjevalni lestvici, pri čemer so bile ocene ovrednotene na način: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314450" algn="l"/>
              </a:tabLs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1 - nikakor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2 -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3 - se ne morem odločiti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–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– popolnoma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000" dirty="0"/>
              <a:t>Odgovora </a:t>
            </a:r>
            <a:r>
              <a:rPr lang="sl-SI" sz="2000" b="1" dirty="0"/>
              <a:t>se ne strinjam </a:t>
            </a:r>
            <a:r>
              <a:rPr lang="sl-SI" sz="2000" dirty="0"/>
              <a:t>in</a:t>
            </a:r>
            <a:r>
              <a:rPr lang="sl-SI" sz="2000" b="1" dirty="0"/>
              <a:t> nikakor se ne strinjam</a:t>
            </a:r>
            <a:r>
              <a:rPr lang="sl-SI" sz="2000" dirty="0"/>
              <a:t> sta imela </a:t>
            </a:r>
            <a:r>
              <a:rPr lang="sl-SI" sz="2000" dirty="0" err="1"/>
              <a:t>podalinejo</a:t>
            </a:r>
            <a:r>
              <a:rPr lang="sl-SI" sz="2000" dirty="0"/>
              <a:t>, da so starši lahko obrazložili, zakaj se z nečim ne strinjajo.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4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80094"/>
              </p:ext>
            </p:extLst>
          </p:nvPr>
        </p:nvGraphicFramePr>
        <p:xfrm>
          <a:off x="613956" y="1421499"/>
          <a:ext cx="10470527" cy="2820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a) Z delom in odnosom vzgojiteljice do otrok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(29%)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(63%)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b) Z delom in odnosom pomočnice vzgojiteljice do otrok sem zadovoljen.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(24%)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(65%)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19/20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1953173" y="568538"/>
            <a:ext cx="2623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Odnos in počutje otroka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613955" y="4514345"/>
            <a:ext cx="10470527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1. a:</a:t>
            </a:r>
          </a:p>
          <a:p>
            <a:pPr marL="285750" indent="-285750">
              <a:buFontTx/>
              <a:buChar char="-"/>
            </a:pPr>
            <a:r>
              <a:rPr lang="sl-SI" dirty="0"/>
              <a:t>odnos ni vedno prijazen in vabljiv za otroka, zaradi tega otrok noče v vrtec</a:t>
            </a:r>
          </a:p>
          <a:p>
            <a:pPr marL="285750" indent="-285750">
              <a:buFontTx/>
              <a:buChar char="-"/>
            </a:pPr>
            <a:r>
              <a:rPr lang="sl-SI" dirty="0" err="1"/>
              <a:t>hahaha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13955" y="5567277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1. b:</a:t>
            </a:r>
          </a:p>
          <a:p>
            <a:pPr marL="285750" indent="-285750">
              <a:buFontTx/>
              <a:buChar char="-"/>
            </a:pPr>
            <a:r>
              <a:rPr lang="sl-SI" dirty="0"/>
              <a:t>neberljiv zapis!!!</a:t>
            </a:r>
          </a:p>
        </p:txBody>
      </p:sp>
    </p:spTree>
    <p:extLst>
      <p:ext uri="{BB962C8B-B14F-4D97-AF65-F5344CB8AC3E}">
        <p14:creationId xmlns:p14="http://schemas.microsoft.com/office/powerpoint/2010/main" val="298301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Odnos zaposlenih do staršev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641973"/>
              </p:ext>
            </p:extLst>
          </p:nvPr>
        </p:nvGraphicFramePr>
        <p:xfrm>
          <a:off x="860736" y="1562734"/>
          <a:ext cx="10470527" cy="2828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a) Z načinom dela in odnosom vzgojiteljice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(28%)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(68%)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b) Z delom in odnosom pomočnice vzgojiteljice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(22%)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(70%)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19/20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PoljeZBesedilom 10"/>
          <p:cNvSpPr txBox="1"/>
          <p:nvPr/>
        </p:nvSpPr>
        <p:spPr>
          <a:xfrm>
            <a:off x="860734" y="4674144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2. a:</a:t>
            </a:r>
          </a:p>
          <a:p>
            <a:r>
              <a:rPr lang="sl-SI" dirty="0"/>
              <a:t>- /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860735" y="5584416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2. b:</a:t>
            </a:r>
          </a:p>
          <a:p>
            <a:pPr marL="285750" indent="-285750">
              <a:buFontTx/>
              <a:buChar char="-"/>
            </a:pPr>
            <a:r>
              <a:rPr lang="sl-SI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5649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Odnos zaposlenih do staršev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860736" y="4484596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2. c:</a:t>
            </a:r>
          </a:p>
          <a:p>
            <a:r>
              <a:rPr lang="sl-SI" dirty="0"/>
              <a:t>-/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860735" y="5348132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2. č:</a:t>
            </a:r>
          </a:p>
          <a:p>
            <a:pPr marL="285750" indent="-285750">
              <a:buFontTx/>
              <a:buChar char="-"/>
            </a:pPr>
            <a:r>
              <a:rPr lang="sl-SI" dirty="0"/>
              <a:t>/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84594"/>
              </p:ext>
            </p:extLst>
          </p:nvPr>
        </p:nvGraphicFramePr>
        <p:xfrm>
          <a:off x="860736" y="1305120"/>
          <a:ext cx="10470527" cy="2959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c) Z delom in odnosom ravnateljice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(24%)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(61%)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(20/21)</a:t>
                      </a: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>
                          <a:effectLst/>
                        </a:rPr>
                        <a:t>č) Z delom in odnosom pomočnice ravnateljice – vodjo vrtca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(22%)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(69%)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17/18</a:t>
                      </a: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</a:t>
                      </a: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18/19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 (</a:t>
                      </a: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19/20</a:t>
                      </a:r>
                      <a:r>
                        <a:rPr lang="sl-SI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49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Odnos zaposlenih do staršev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757646" y="3628199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/>
              <a:t>Pojasnilo k točki 2. d:</a:t>
            </a:r>
          </a:p>
          <a:p>
            <a:r>
              <a:rPr lang="sl-SI" dirty="0"/>
              <a:t>-/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942123"/>
              </p:ext>
            </p:extLst>
          </p:nvPr>
        </p:nvGraphicFramePr>
        <p:xfrm>
          <a:off x="860736" y="1299291"/>
          <a:ext cx="10470527" cy="1922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d) Z delom in odnosom administrativnih delavk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(50%)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(17/18)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(18/19)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(19/20)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(20/21)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15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1877</Words>
  <Application>Microsoft Office PowerPoint</Application>
  <PresentationFormat>Širokozaslonsko</PresentationFormat>
  <Paragraphs>434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Gotham Rounded Book</vt:lpstr>
      <vt:lpstr>Times New Roman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Sandra</dc:creator>
  <cp:lastModifiedBy>Učenec</cp:lastModifiedBy>
  <cp:revision>41</cp:revision>
  <dcterms:created xsi:type="dcterms:W3CDTF">2020-08-26T09:55:50Z</dcterms:created>
  <dcterms:modified xsi:type="dcterms:W3CDTF">2021-09-20T20:33:17Z</dcterms:modified>
</cp:coreProperties>
</file>