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  <p:sldId id="289" r:id="rId23"/>
    <p:sldId id="290" r:id="rId2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E8044-CC15-407D-B438-F30D45E86F54}" type="datetimeFigureOut">
              <a:rPr lang="sl-SI" smtClean="0"/>
              <a:t>20. 09. 2021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7288-0301-4D36-9F4C-F3ABA0EF8FF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1434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E8044-CC15-407D-B438-F30D45E86F54}" type="datetimeFigureOut">
              <a:rPr lang="sl-SI" smtClean="0"/>
              <a:t>20. 09. 2021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7288-0301-4D36-9F4C-F3ABA0EF8FF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61030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E8044-CC15-407D-B438-F30D45E86F54}" type="datetimeFigureOut">
              <a:rPr lang="sl-SI" smtClean="0"/>
              <a:t>20. 09. 2021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7288-0301-4D36-9F4C-F3ABA0EF8FF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41190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E8044-CC15-407D-B438-F30D45E86F54}" type="datetimeFigureOut">
              <a:rPr lang="sl-SI" smtClean="0"/>
              <a:t>20. 09. 2021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7288-0301-4D36-9F4C-F3ABA0EF8FF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83956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E8044-CC15-407D-B438-F30D45E86F54}" type="datetimeFigureOut">
              <a:rPr lang="sl-SI" smtClean="0"/>
              <a:t>20. 09. 2021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7288-0301-4D36-9F4C-F3ABA0EF8FF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56060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E8044-CC15-407D-B438-F30D45E86F54}" type="datetimeFigureOut">
              <a:rPr lang="sl-SI" smtClean="0"/>
              <a:t>20. 09. 2021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7288-0301-4D36-9F4C-F3ABA0EF8FF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69259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E8044-CC15-407D-B438-F30D45E86F54}" type="datetimeFigureOut">
              <a:rPr lang="sl-SI" smtClean="0"/>
              <a:t>20. 09. 2021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7288-0301-4D36-9F4C-F3ABA0EF8FF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74327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E8044-CC15-407D-B438-F30D45E86F54}" type="datetimeFigureOut">
              <a:rPr lang="sl-SI" smtClean="0"/>
              <a:t>20. 09. 2021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7288-0301-4D36-9F4C-F3ABA0EF8FF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95139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E8044-CC15-407D-B438-F30D45E86F54}" type="datetimeFigureOut">
              <a:rPr lang="sl-SI" smtClean="0"/>
              <a:t>20. 09. 2021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7288-0301-4D36-9F4C-F3ABA0EF8FF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63819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E8044-CC15-407D-B438-F30D45E86F54}" type="datetimeFigureOut">
              <a:rPr lang="sl-SI" smtClean="0"/>
              <a:t>20. 09. 2021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7288-0301-4D36-9F4C-F3ABA0EF8FF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33662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E8044-CC15-407D-B438-F30D45E86F54}" type="datetimeFigureOut">
              <a:rPr lang="sl-SI" smtClean="0"/>
              <a:t>20. 09. 2021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7288-0301-4D36-9F4C-F3ABA0EF8FF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93307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E8044-CC15-407D-B438-F30D45E86F54}" type="datetimeFigureOut">
              <a:rPr lang="sl-SI" smtClean="0"/>
              <a:t>20. 09. 2021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C7288-0301-4D36-9F4C-F3ABA0EF8FF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34501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6.jpg@01D2A3B2.168C5F10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chool board for your text funny kids and chalk Vector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1"/>
          <a:stretch/>
        </p:blipFill>
        <p:spPr bwMode="auto">
          <a:xfrm>
            <a:off x="2246812" y="0"/>
            <a:ext cx="71309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jeZBesedilom 5"/>
          <p:cNvSpPr txBox="1"/>
          <p:nvPr/>
        </p:nvSpPr>
        <p:spPr>
          <a:xfrm>
            <a:off x="1098610" y="2140653"/>
            <a:ext cx="942733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ANALIZA </a:t>
            </a:r>
          </a:p>
          <a:p>
            <a:pPr algn="ctr"/>
            <a:r>
              <a:rPr lang="sl-SI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ANKETNEGA VPRAŠALNIKA </a:t>
            </a:r>
          </a:p>
          <a:p>
            <a:pPr algn="ctr"/>
            <a:r>
              <a:rPr lang="sl-SI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ZADOVOLJSTVU STARŠEV</a:t>
            </a:r>
          </a:p>
          <a:p>
            <a:pPr algn="ctr"/>
            <a:endParaRPr lang="sl-SI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l-SI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ŠOLA - </a:t>
            </a:r>
          </a:p>
        </p:txBody>
      </p:sp>
      <p:sp>
        <p:nvSpPr>
          <p:cNvPr id="7" name="PoljeZBesedilom 6"/>
          <p:cNvSpPr txBox="1"/>
          <p:nvPr/>
        </p:nvSpPr>
        <p:spPr>
          <a:xfrm>
            <a:off x="8559301" y="5842337"/>
            <a:ext cx="39455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/>
              <a:t>PRIPRAVILA IN ZBRALA PODATKE:</a:t>
            </a:r>
          </a:p>
          <a:p>
            <a:r>
              <a:rPr lang="sl-SI" sz="2000" b="1" dirty="0"/>
              <a:t>          SANDRA GLOGOVŠEK, </a:t>
            </a:r>
          </a:p>
          <a:p>
            <a:r>
              <a:rPr lang="sl-SI" sz="2000" b="1" dirty="0"/>
              <a:t>vodja šolskega razvojnega tima </a:t>
            </a:r>
          </a:p>
        </p:txBody>
      </p:sp>
      <p:pic>
        <p:nvPicPr>
          <p:cNvPr id="8" name="Slika 7" descr="cid:image006.jpg@01D2A3B2.168C5F10"/>
          <p:cNvPicPr/>
          <p:nvPr/>
        </p:nvPicPr>
        <p:blipFill>
          <a:blip r:embed="rId3" r:link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684" y="200056"/>
            <a:ext cx="1232473" cy="134266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Pravokotnik 8"/>
          <p:cNvSpPr/>
          <p:nvPr/>
        </p:nvSpPr>
        <p:spPr>
          <a:xfrm>
            <a:off x="189132" y="1578868"/>
            <a:ext cx="2057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>
                <a:solidFill>
                  <a:srgbClr val="059D58"/>
                </a:solidFill>
                <a:latin typeface="Gotham Rounded Book"/>
                <a:ea typeface="Times New Roman" panose="02020603050405020304" pitchFamily="18" charset="0"/>
                <a:cs typeface="Times New Roman" panose="02020603050405020304" pitchFamily="18" charset="0"/>
              </a:rPr>
              <a:t>OSNOVNA ŠOLA</a:t>
            </a:r>
            <a:endParaRPr lang="sl-SI" dirty="0"/>
          </a:p>
        </p:txBody>
      </p:sp>
      <p:sp>
        <p:nvSpPr>
          <p:cNvPr id="10" name="Pravokotnik 9"/>
          <p:cNvSpPr/>
          <p:nvPr/>
        </p:nvSpPr>
        <p:spPr>
          <a:xfrm>
            <a:off x="189131" y="1825812"/>
            <a:ext cx="24756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>
                <a:solidFill>
                  <a:srgbClr val="059D58"/>
                </a:solidFill>
                <a:latin typeface="Gotham Rounded Book"/>
                <a:ea typeface="Times New Roman" panose="02020603050405020304" pitchFamily="18" charset="0"/>
                <a:cs typeface="Times New Roman" panose="02020603050405020304" pitchFamily="18" charset="0"/>
              </a:rPr>
              <a:t>CERKLJE OB KRKI</a:t>
            </a:r>
            <a:endParaRPr lang="sl-SI" dirty="0"/>
          </a:p>
        </p:txBody>
      </p:sp>
      <p:sp>
        <p:nvSpPr>
          <p:cNvPr id="11" name="PoljeZBesedilom 10"/>
          <p:cNvSpPr txBox="1"/>
          <p:nvPr/>
        </p:nvSpPr>
        <p:spPr>
          <a:xfrm>
            <a:off x="9143449" y="3852192"/>
            <a:ext cx="3361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/>
              <a:t>ŠOLSKO LETO: 2020/2021</a:t>
            </a:r>
          </a:p>
        </p:txBody>
      </p:sp>
    </p:spTree>
    <p:extLst>
      <p:ext uri="{BB962C8B-B14F-4D97-AF65-F5344CB8AC3E}">
        <p14:creationId xmlns:p14="http://schemas.microsoft.com/office/powerpoint/2010/main" val="3665152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20276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oljeZBesedilom 10"/>
          <p:cNvSpPr txBox="1"/>
          <p:nvPr/>
        </p:nvSpPr>
        <p:spPr>
          <a:xfrm>
            <a:off x="679268" y="160986"/>
            <a:ext cx="2889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Oblike sodelovanja s starši</a:t>
            </a:r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987403"/>
              </p:ext>
            </p:extLst>
          </p:nvPr>
        </p:nvGraphicFramePr>
        <p:xfrm>
          <a:off x="789901" y="530318"/>
          <a:ext cx="10612198" cy="62424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8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54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31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07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Podvprašanja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Odgovori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Povprečje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5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   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Nikakor se ne strinjam – 1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Se ne strinjam – 2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Se ne morem odločiti – 3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Se strinjam – 4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Popolnoma se strinjam – 5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Skupaj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 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9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  a) Roditeljski sestanki so dobro organizirani. 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(3%)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(7%)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 (55%)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 (36%)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 (90%)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 </a:t>
                      </a: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(17/18)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4.0 (18/19)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4.4 (19/20)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 (20/21)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59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  b) Na roditeljskih sestankih dobimo starši prave odgovore na svoja vprašanja in aktualne informacije. 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(1%)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(1%)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(10%)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 (51%)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 (36%)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 (89%)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4.0 </a:t>
                      </a: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(17/18)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4.0 (18/19)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 (19/20)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 (20/21)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9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  c) Govorilne ure so dobro organizirane. 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(1%)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(7%)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 (53%)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 (38%)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 (90%)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 </a:t>
                      </a: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(17/18)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 (18/19)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4.4 (19/20)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 (20/21)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65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  d) Na govorilnih urah dobim najbolj potrebne informacije o svojem otroku. 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(3%)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(4%)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 (48%)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 (45%)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 (88%)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4.4 </a:t>
                      </a: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(17/18)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4.4. (18/19)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 (19/20)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 (20/21)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9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  e) Šola me seznanja o vsem, kar moram vedeti. 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(1%)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(7%)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(12%)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 (48%)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 (32%)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 (90%)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3.9 (</a:t>
                      </a: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17/18)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3.9. (18/19)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 (19/20)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 (20/21)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635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20276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oljeZBesedilom 10"/>
          <p:cNvSpPr txBox="1"/>
          <p:nvPr/>
        </p:nvSpPr>
        <p:spPr>
          <a:xfrm>
            <a:off x="679268" y="160986"/>
            <a:ext cx="2889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Oblike sodelovanja s starši</a:t>
            </a:r>
          </a:p>
        </p:txBody>
      </p:sp>
      <p:sp>
        <p:nvSpPr>
          <p:cNvPr id="5" name="PoljeZBesedilom 4"/>
          <p:cNvSpPr txBox="1"/>
          <p:nvPr/>
        </p:nvSpPr>
        <p:spPr>
          <a:xfrm>
            <a:off x="787936" y="1792412"/>
            <a:ext cx="10470527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sl-SI" b="1" dirty="0"/>
              <a:t>Pojasnilo k točki 5. b:</a:t>
            </a:r>
          </a:p>
          <a:p>
            <a:r>
              <a:rPr lang="sl-SI" dirty="0"/>
              <a:t>- razrednik katastrofa</a:t>
            </a:r>
          </a:p>
        </p:txBody>
      </p:sp>
      <p:sp>
        <p:nvSpPr>
          <p:cNvPr id="6" name="PoljeZBesedilom 5"/>
          <p:cNvSpPr txBox="1"/>
          <p:nvPr/>
        </p:nvSpPr>
        <p:spPr>
          <a:xfrm>
            <a:off x="787936" y="885762"/>
            <a:ext cx="10470527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/>
              <a:t>Pojasnilo k točki 5. a:</a:t>
            </a:r>
          </a:p>
          <a:p>
            <a:pPr marL="285750" indent="-285750">
              <a:buFontTx/>
              <a:buChar char="-"/>
            </a:pPr>
            <a:r>
              <a:rPr lang="sl-SI" dirty="0"/>
              <a:t>/</a:t>
            </a:r>
          </a:p>
        </p:txBody>
      </p:sp>
      <p:sp>
        <p:nvSpPr>
          <p:cNvPr id="7" name="PoljeZBesedilom 6"/>
          <p:cNvSpPr txBox="1"/>
          <p:nvPr/>
        </p:nvSpPr>
        <p:spPr>
          <a:xfrm>
            <a:off x="787936" y="2699063"/>
            <a:ext cx="10470527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l-SI" b="1" dirty="0"/>
              <a:t>Pojasnilo k točki 5. c:</a:t>
            </a:r>
          </a:p>
          <a:p>
            <a:pPr marL="285750" indent="-285750">
              <a:buFontTx/>
              <a:buChar char="-"/>
            </a:pPr>
            <a:r>
              <a:rPr lang="sl-SI" dirty="0"/>
              <a:t>/</a:t>
            </a:r>
          </a:p>
        </p:txBody>
      </p:sp>
      <p:sp>
        <p:nvSpPr>
          <p:cNvPr id="8" name="PoljeZBesedilom 7"/>
          <p:cNvSpPr txBox="1"/>
          <p:nvPr/>
        </p:nvSpPr>
        <p:spPr>
          <a:xfrm>
            <a:off x="787936" y="3600312"/>
            <a:ext cx="10470527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/>
              <a:t>Pojasnilo k točki 5. d:</a:t>
            </a:r>
          </a:p>
          <a:p>
            <a:pPr marL="285750" indent="-285750">
              <a:buFontTx/>
              <a:buChar char="-"/>
            </a:pPr>
            <a:r>
              <a:rPr lang="sl-SI" dirty="0"/>
              <a:t>/</a:t>
            </a:r>
          </a:p>
        </p:txBody>
      </p:sp>
      <p:sp>
        <p:nvSpPr>
          <p:cNvPr id="9" name="PoljeZBesedilom 8"/>
          <p:cNvSpPr txBox="1"/>
          <p:nvPr/>
        </p:nvSpPr>
        <p:spPr>
          <a:xfrm>
            <a:off x="787935" y="4501561"/>
            <a:ext cx="10470527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sl-SI" b="1" dirty="0"/>
              <a:t>Pojasnilo k točki 5. e:</a:t>
            </a:r>
          </a:p>
          <a:p>
            <a:r>
              <a:rPr lang="sl-SI" dirty="0"/>
              <a:t>-    /</a:t>
            </a:r>
          </a:p>
        </p:txBody>
      </p:sp>
    </p:spTree>
    <p:extLst>
      <p:ext uri="{BB962C8B-B14F-4D97-AF65-F5344CB8AC3E}">
        <p14:creationId xmlns:p14="http://schemas.microsoft.com/office/powerpoint/2010/main" val="309615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20276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oljeZBesedilom 9"/>
          <p:cNvSpPr txBox="1"/>
          <p:nvPr/>
        </p:nvSpPr>
        <p:spPr>
          <a:xfrm>
            <a:off x="712202" y="174049"/>
            <a:ext cx="49586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Predlogi in pobude staršev</a:t>
            </a:r>
          </a:p>
          <a:p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 ste že kdaj dali pobudo za spremembe na šoli?</a:t>
            </a:r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249307"/>
              </p:ext>
            </p:extLst>
          </p:nvPr>
        </p:nvGraphicFramePr>
        <p:xfrm>
          <a:off x="712202" y="1248929"/>
          <a:ext cx="5911403" cy="12994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1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0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  Odgovori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Frekvenca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Veljavni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1 (DA)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  2 (NE)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  Skupaj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220182"/>
              </p:ext>
            </p:extLst>
          </p:nvPr>
        </p:nvGraphicFramePr>
        <p:xfrm>
          <a:off x="712202" y="2944632"/>
          <a:ext cx="5911403" cy="23103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1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0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  Odgovori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Frekvenca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Veljavni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  1 (  a1) Moja pobuda je bila upoštevana.  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7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  2 (  b1) O moji pobudi se je razpravljalo, vendar rešitev ni bila v pristojnosti šole. 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  3 (c1) Moja pobuda ni bila upoštevana.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>
                          <a:effectLst/>
                        </a:rPr>
                        <a:t>  Skupaj</a:t>
                      </a:r>
                      <a:endParaRPr lang="sl-SI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5198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20276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jeZBesedilom 5"/>
          <p:cNvSpPr txBox="1"/>
          <p:nvPr/>
        </p:nvSpPr>
        <p:spPr>
          <a:xfrm>
            <a:off x="659950" y="200174"/>
            <a:ext cx="235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Kvaliteta poučevanja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723535"/>
              </p:ext>
            </p:extLst>
          </p:nvPr>
        </p:nvGraphicFramePr>
        <p:xfrm>
          <a:off x="659950" y="569506"/>
          <a:ext cx="10110655" cy="39075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5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4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45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45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45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17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05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005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Podvprašanja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Odgovori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Povprečje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03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 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Nikakor se ne strinjam – 1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Se ne strinjam – 2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Se ne morem odločiti – 3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Se strinjam – 4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  Popolnoma se strinjam – 5 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Skupaj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 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27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  a) Moj otrok v šoli pridobi kvalitetno znanje. 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(5%)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(4%)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 (18%)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 (42%)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 (30%)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 (90%)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3.6 (17/18)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 (18/19)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 (19/20)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3.9 (20/21)</a:t>
                      </a:r>
                      <a:endParaRPr lang="sl-SI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03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  b) Učitelji se držijo dogovorjenih terminov pisnega preverjanja in ocenjevanja znanja. 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(3%)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 (18%)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 (45%)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 (34%)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 (90%)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 (17/18)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 (18/19)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4.4 (19/20)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 (20/21)</a:t>
                      </a:r>
                      <a:endParaRPr lang="sl-SI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6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c) Učenci dosegajo dobre rezultate na državnih tekmovanjih.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(5%)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(3%)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 (32%)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 (47%)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(14%)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 (90%)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3.7 (17/18)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</a:t>
                      </a:r>
                      <a:r>
                        <a:rPr lang="sl-SI" sz="1400" b="1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18/19</a:t>
                      </a:r>
                      <a:r>
                        <a:rPr lang="sl-SI" sz="1400" b="1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 (</a:t>
                      </a: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19/20</a:t>
                      </a:r>
                      <a:r>
                        <a:rPr lang="sl-SI" sz="1400" b="1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4.0 (20/21)</a:t>
                      </a:r>
                      <a:endParaRPr lang="sl-SI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PoljeZBesedilom 7"/>
          <p:cNvSpPr txBox="1"/>
          <p:nvPr/>
        </p:nvSpPr>
        <p:spPr>
          <a:xfrm>
            <a:off x="659950" y="4528759"/>
            <a:ext cx="10470527" cy="8617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sz="1600" b="1" dirty="0"/>
              <a:t>Pojasnilo k točki 7. a:</a:t>
            </a:r>
          </a:p>
          <a:p>
            <a:pPr marL="285750" indent="-285750">
              <a:buFontTx/>
              <a:buChar char="-"/>
            </a:pPr>
            <a:r>
              <a:rPr lang="sl-SI" sz="1600" u="sng" dirty="0"/>
              <a:t>večina</a:t>
            </a:r>
            <a:r>
              <a:rPr lang="sl-SI" sz="1600" dirty="0"/>
              <a:t> učiteljev se z učenci ne ukvarja – jim ne pomaga razložiti</a:t>
            </a:r>
          </a:p>
          <a:p>
            <a:pPr marL="285750" indent="-285750">
              <a:buFontTx/>
              <a:buChar char="-"/>
            </a:pPr>
            <a:r>
              <a:rPr lang="sl-SI" sz="1600" dirty="0"/>
              <a:t>pri določenem predmetu zagotovo ne </a:t>
            </a:r>
          </a:p>
        </p:txBody>
      </p:sp>
      <p:sp>
        <p:nvSpPr>
          <p:cNvPr id="9" name="PoljeZBesedilom 8"/>
          <p:cNvSpPr txBox="1"/>
          <p:nvPr/>
        </p:nvSpPr>
        <p:spPr>
          <a:xfrm>
            <a:off x="659950" y="5442224"/>
            <a:ext cx="10470527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sl-SI" sz="1600" b="1" dirty="0"/>
              <a:t>Pojasnilo k točki 7. b:</a:t>
            </a:r>
          </a:p>
          <a:p>
            <a:r>
              <a:rPr lang="sl-SI" sz="1600" dirty="0"/>
              <a:t>-    včasih se ne držijo, sploh pri ustnem ocenjevanju</a:t>
            </a:r>
          </a:p>
        </p:txBody>
      </p:sp>
      <p:sp>
        <p:nvSpPr>
          <p:cNvPr id="11" name="PoljeZBesedilom 10"/>
          <p:cNvSpPr txBox="1"/>
          <p:nvPr/>
        </p:nvSpPr>
        <p:spPr>
          <a:xfrm>
            <a:off x="659950" y="6078690"/>
            <a:ext cx="10470527" cy="7848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l-SI" sz="1500" b="1" dirty="0"/>
              <a:t>Pojasnilo k točki 7. c:</a:t>
            </a:r>
          </a:p>
          <a:p>
            <a:pPr marL="285750" indent="-285750">
              <a:buFontTx/>
              <a:buChar char="-"/>
            </a:pPr>
            <a:r>
              <a:rPr lang="sl-SI" sz="1500" dirty="0"/>
              <a:t>Rezultati bi bili boljši, če bi imeli v šoli priprave na tekmovanja</a:t>
            </a:r>
          </a:p>
          <a:p>
            <a:pPr marL="285750" indent="-285750">
              <a:buFontTx/>
              <a:buChar char="-"/>
            </a:pPr>
            <a:r>
              <a:rPr lang="sl-SI" sz="1500" dirty="0"/>
              <a:t>Starši ne vedo, katera tekmovanja so na izbiro v okviru razreda</a:t>
            </a:r>
          </a:p>
        </p:txBody>
      </p:sp>
    </p:spTree>
    <p:extLst>
      <p:ext uri="{BB962C8B-B14F-4D97-AF65-F5344CB8AC3E}">
        <p14:creationId xmlns:p14="http://schemas.microsoft.com/office/powerpoint/2010/main" val="1736743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20276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oljeZBesedilom 9"/>
          <p:cNvSpPr txBox="1"/>
          <p:nvPr/>
        </p:nvSpPr>
        <p:spPr>
          <a:xfrm>
            <a:off x="659950" y="160986"/>
            <a:ext cx="4155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Interesne dejavnosti in razširjen program</a:t>
            </a:r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009240"/>
              </p:ext>
            </p:extLst>
          </p:nvPr>
        </p:nvGraphicFramePr>
        <p:xfrm>
          <a:off x="659950" y="648480"/>
          <a:ext cx="10470524" cy="54394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5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2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32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32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02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83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16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Podvprašanja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Odgovori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Povprečje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3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   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Nikakor se ne strinjam – 1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Se ne strinjam – 2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Se ne morem odločiti – 3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Se strinjam – 4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Popolnoma se strinjam – 5 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Skupaj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 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6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  a) Izbira interesnih dejavnosti je raznolika. 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(3%)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(1%)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(14%)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 (51%)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 (32%)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 (90%)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 </a:t>
                      </a: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(17/18)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 (18/19)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4.4 (19/20)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 (20/21)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6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  b) Interesne dejavnosti so dobro organizirane. 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(1%)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(7%)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 (23%)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 (49%)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(19%)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 (90%)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 </a:t>
                      </a: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(17/18)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 (18/19)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 (19/20)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 (20/21)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65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  c) Pri oblikovanju razširjenega programa (OPB, ID, šola v naravi ipd.) šola upošteva potrebe in interese mojega otroka. 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(4%)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 (22%)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 (48%)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 (26%)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 (90%)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3.9 </a:t>
                      </a: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(17/18)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 (18/19)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 (19/20)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 (20/21)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65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  d) Šola upošteva finančne zmožnosti staršev, ko organizira dejavnosti, katere moram plačati v celoti ali delno. 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(1%)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(1%)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 (22%)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 (51%)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(25%)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 (90%)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 </a:t>
                      </a: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(17/18)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3.9 (18/19)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 (19/20)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 (20/21)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6166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20276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oljeZBesedilom 9"/>
          <p:cNvSpPr txBox="1"/>
          <p:nvPr/>
        </p:nvSpPr>
        <p:spPr>
          <a:xfrm>
            <a:off x="659950" y="160986"/>
            <a:ext cx="4155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Interesne dejavnosti in razširjen program</a:t>
            </a:r>
          </a:p>
        </p:txBody>
      </p:sp>
      <p:sp>
        <p:nvSpPr>
          <p:cNvPr id="6" name="PoljeZBesedilom 5"/>
          <p:cNvSpPr txBox="1"/>
          <p:nvPr/>
        </p:nvSpPr>
        <p:spPr>
          <a:xfrm>
            <a:off x="659947" y="1518992"/>
            <a:ext cx="10470527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sl-SI" b="1" dirty="0"/>
              <a:t>Pojasnilo k točki 8. b:</a:t>
            </a:r>
          </a:p>
          <a:p>
            <a:pPr marL="285750" indent="-285750">
              <a:buFontTx/>
              <a:buChar char="-"/>
            </a:pPr>
            <a:r>
              <a:rPr lang="sl-SI" dirty="0"/>
              <a:t>naravoslovne teme večkrat izpadejo</a:t>
            </a:r>
          </a:p>
          <a:p>
            <a:pPr marL="285750" indent="-285750">
              <a:buFontTx/>
              <a:buChar char="-"/>
            </a:pPr>
            <a:r>
              <a:rPr lang="sl-SI" dirty="0"/>
              <a:t>premalo ID glede na razmere s </a:t>
            </a:r>
            <a:r>
              <a:rPr lang="sl-SI" dirty="0" err="1"/>
              <a:t>covidom</a:t>
            </a:r>
            <a:endParaRPr lang="sl-SI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659947" y="2566485"/>
            <a:ext cx="10470527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l-SI" b="1" dirty="0"/>
              <a:t>Pojasnilo k točki 8. c:</a:t>
            </a:r>
          </a:p>
          <a:p>
            <a:pPr marL="285750" indent="-285750">
              <a:buFontTx/>
              <a:buChar char="-"/>
            </a:pPr>
            <a:r>
              <a:rPr lang="sl-SI" dirty="0"/>
              <a:t>želje otrok niso vedno upoštevane, npr. telefoniranje domov </a:t>
            </a:r>
          </a:p>
        </p:txBody>
      </p:sp>
      <p:sp>
        <p:nvSpPr>
          <p:cNvPr id="9" name="PoljeZBesedilom 8"/>
          <p:cNvSpPr txBox="1"/>
          <p:nvPr/>
        </p:nvSpPr>
        <p:spPr>
          <a:xfrm>
            <a:off x="659946" y="3321443"/>
            <a:ext cx="10470527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/>
              <a:t>Pojasnilo k točki 8. d:</a:t>
            </a:r>
          </a:p>
          <a:p>
            <a:pPr marL="285750" indent="-285750">
              <a:buFontTx/>
              <a:buChar char="-"/>
            </a:pPr>
            <a:r>
              <a:rPr lang="sl-SI" dirty="0"/>
              <a:t>Sofinancirano ŠVN dobijo vedno samo eni in isti.</a:t>
            </a:r>
          </a:p>
          <a:p>
            <a:pPr marL="285750" indent="-285750">
              <a:buFontTx/>
              <a:buChar char="-"/>
            </a:pPr>
            <a:r>
              <a:rPr lang="sl-SI" dirty="0"/>
              <a:t>Osebno mnenje oziroma čakanje pojasnila glede plačila LŠN Savudrija.</a:t>
            </a:r>
          </a:p>
        </p:txBody>
      </p:sp>
      <p:sp>
        <p:nvSpPr>
          <p:cNvPr id="8" name="PoljeZBesedilom 7">
            <a:extLst>
              <a:ext uri="{FF2B5EF4-FFF2-40B4-BE49-F238E27FC236}">
                <a16:creationId xmlns:a16="http://schemas.microsoft.com/office/drawing/2014/main" id="{F8B66FDC-E92A-4AA1-8837-12138CE3F637}"/>
              </a:ext>
            </a:extLst>
          </p:cNvPr>
          <p:cNvSpPr txBox="1"/>
          <p:nvPr/>
        </p:nvSpPr>
        <p:spPr>
          <a:xfrm>
            <a:off x="659947" y="475029"/>
            <a:ext cx="10470527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/>
              <a:t>Pojasnilo k točki 8. a:</a:t>
            </a:r>
          </a:p>
          <a:p>
            <a:pPr marL="285750" indent="-285750">
              <a:buFontTx/>
              <a:buChar char="-"/>
            </a:pPr>
            <a:r>
              <a:rPr lang="sl-SI" dirty="0"/>
              <a:t>nabor je obsežen, vendar se večina potem ne izvaja, če ni prijav</a:t>
            </a:r>
          </a:p>
          <a:p>
            <a:pPr marL="285750" indent="-285750">
              <a:buFontTx/>
              <a:buChar char="-"/>
            </a:pPr>
            <a:r>
              <a:rPr lang="sl-SI" dirty="0"/>
              <a:t>škoda za neizvajanje ID tekom pouka na daljavo</a:t>
            </a:r>
          </a:p>
        </p:txBody>
      </p:sp>
    </p:spTree>
    <p:extLst>
      <p:ext uri="{BB962C8B-B14F-4D97-AF65-F5344CB8AC3E}">
        <p14:creationId xmlns:p14="http://schemas.microsoft.com/office/powerpoint/2010/main" val="26168677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20276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oljeZBesedilom 7"/>
          <p:cNvSpPr txBox="1"/>
          <p:nvPr/>
        </p:nvSpPr>
        <p:spPr>
          <a:xfrm>
            <a:off x="594636" y="187111"/>
            <a:ext cx="4602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Vzpostavljanje in vzdrževanje reda pri pouku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727283"/>
              </p:ext>
            </p:extLst>
          </p:nvPr>
        </p:nvGraphicFramePr>
        <p:xfrm>
          <a:off x="592349" y="750678"/>
          <a:ext cx="10470524" cy="22456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5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2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32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32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02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83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437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Podvprašanja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Odgovori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Povprečje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2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   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Nikakor se ne strinjam – 1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Se ne strinjam – 2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Se ne morem odločiti – 3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Se strinjam – 4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Popolnoma se strinjam – 5 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Skupaj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 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2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a) O kršitvah pri delu v razredu učitelji sproti obveščajo starše.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(7%)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(21%)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 (44%)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 (29%)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 (90%)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 </a:t>
                      </a: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(predlani)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 (lani)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 (letos)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PoljeZBesedilom 11"/>
          <p:cNvSpPr txBox="1"/>
          <p:nvPr/>
        </p:nvSpPr>
        <p:spPr>
          <a:xfrm>
            <a:off x="592346" y="3187901"/>
            <a:ext cx="10470527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/>
              <a:t>Pojasnilo k točki 9. a:</a:t>
            </a:r>
          </a:p>
          <a:p>
            <a:pPr marL="285750" indent="-285750">
              <a:buFontTx/>
              <a:buChar char="-"/>
            </a:pPr>
            <a:r>
              <a:rPr lang="sl-SI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6132577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20276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jeZBesedilom 5"/>
          <p:cNvSpPr txBox="1"/>
          <p:nvPr/>
        </p:nvSpPr>
        <p:spPr>
          <a:xfrm>
            <a:off x="465293" y="144257"/>
            <a:ext cx="49246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 Sodelovanje s šolsko svetovalno službo</a:t>
            </a:r>
          </a:p>
          <a:p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 ste seznanjeni, da je na šoli svetovalna služba?</a:t>
            </a:r>
          </a:p>
          <a:p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919869"/>
              </p:ext>
            </p:extLst>
          </p:nvPr>
        </p:nvGraphicFramePr>
        <p:xfrm>
          <a:off x="465293" y="1133200"/>
          <a:ext cx="5911403" cy="12994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1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0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  Odgovori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Frekvenca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Veljavni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1 (DA)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2 (NE)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Skupaj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Pravokotnik 8"/>
          <p:cNvSpPr/>
          <p:nvPr/>
        </p:nvSpPr>
        <p:spPr>
          <a:xfrm>
            <a:off x="465293" y="2703715"/>
            <a:ext cx="5316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 ste doslej osebno že sodelovali s svetovalno službo?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918417"/>
              </p:ext>
            </p:extLst>
          </p:nvPr>
        </p:nvGraphicFramePr>
        <p:xfrm>
          <a:off x="465293" y="3143954"/>
          <a:ext cx="5911403" cy="12994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1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0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  Odgovori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Frekvenca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Veljavni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1 (DA)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  2 (NE)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Skupaj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006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20276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876944"/>
              </p:ext>
            </p:extLst>
          </p:nvPr>
        </p:nvGraphicFramePr>
        <p:xfrm>
          <a:off x="891580" y="632256"/>
          <a:ext cx="10472974" cy="17655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6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4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34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3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05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85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07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Podvprašanja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Odgovori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Povprečje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6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   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Nezadovoljen– 1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Srednje zadovoljen– 2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Se ne morem odločiti – 3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Zadovoljen– 4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Popolnoma zadovoljen– 5 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Skupaj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 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6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a) Ali</a:t>
                      </a:r>
                      <a:r>
                        <a:rPr lang="sl-SI" sz="1600" baseline="0" dirty="0">
                          <a:effectLst/>
                        </a:rPr>
                        <a:t> ste zadovoljni s sodelovanjem?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(14%)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(9%)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(16%)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(33%)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 (28%)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 (53%)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r>
                        <a:rPr lang="sl-SI" sz="1400" b="1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(18/19)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 (19/20)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3.6 (20/21)</a:t>
                      </a:r>
                      <a:endParaRPr lang="sl-SI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PoljeZBesedilom 10"/>
          <p:cNvSpPr txBox="1"/>
          <p:nvPr/>
        </p:nvSpPr>
        <p:spPr>
          <a:xfrm>
            <a:off x="890357" y="287633"/>
            <a:ext cx="408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 Sodelovanje s šolsko svetovalno službo</a:t>
            </a:r>
          </a:p>
        </p:txBody>
      </p:sp>
      <p:sp>
        <p:nvSpPr>
          <p:cNvPr id="12" name="PoljeZBesedilom 11"/>
          <p:cNvSpPr txBox="1"/>
          <p:nvPr/>
        </p:nvSpPr>
        <p:spPr>
          <a:xfrm>
            <a:off x="892803" y="2444767"/>
            <a:ext cx="10470527" cy="14773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/>
              <a:t>Pojasnilo k točki 10. a:</a:t>
            </a:r>
          </a:p>
          <a:p>
            <a:pPr marL="285750" indent="-285750">
              <a:buFontTx/>
              <a:buChar char="-"/>
            </a:pPr>
            <a:r>
              <a:rPr lang="sl-SI" dirty="0"/>
              <a:t>preveč ukvarjanja z Romi in nadarjenimi</a:t>
            </a:r>
          </a:p>
          <a:p>
            <a:pPr marL="285750" indent="-285750">
              <a:buFontTx/>
              <a:buChar char="-"/>
            </a:pPr>
            <a:r>
              <a:rPr lang="sl-SI" dirty="0"/>
              <a:t>zavajajoč in nestrokoven način dela ŠSS (prihajanje do velikih kršitev, ki so tudi kaznive)</a:t>
            </a:r>
          </a:p>
          <a:p>
            <a:pPr marL="285750" indent="-285750">
              <a:buFontTx/>
              <a:buChar char="-"/>
            </a:pPr>
            <a:r>
              <a:rPr lang="sl-SI" dirty="0"/>
              <a:t>neizvajanje dogovorov do konca; brez povratnega odziva</a:t>
            </a:r>
          </a:p>
          <a:p>
            <a:pPr marL="285750" indent="-285750">
              <a:buFontTx/>
              <a:buChar char="-"/>
            </a:pPr>
            <a:r>
              <a:rPr lang="sl-SI" dirty="0"/>
              <a:t>nezaupljivost do ŠSS</a:t>
            </a:r>
          </a:p>
        </p:txBody>
      </p:sp>
      <p:sp>
        <p:nvSpPr>
          <p:cNvPr id="13" name="Pravokotnik 12"/>
          <p:cNvSpPr/>
          <p:nvPr/>
        </p:nvSpPr>
        <p:spPr>
          <a:xfrm>
            <a:off x="890357" y="4008847"/>
            <a:ext cx="4992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Zakaj doslej še niste sodelovali s svetovalno službo?</a:t>
            </a:r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726255"/>
              </p:ext>
            </p:extLst>
          </p:nvPr>
        </p:nvGraphicFramePr>
        <p:xfrm>
          <a:off x="890357" y="4439311"/>
          <a:ext cx="9410226" cy="14810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69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28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51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46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891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07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Podvprašanja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Odgovori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Povprečje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6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   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Drugo – 1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Nisem želel – 2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Ni bilo potrebno – </a:t>
                      </a:r>
                      <a:r>
                        <a:rPr lang="sl-SI" sz="1600" dirty="0">
                          <a:effectLst/>
                        </a:rPr>
                        <a:t>3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Skupaj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6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a) Zakaj doslej še niste sodelovali</a:t>
                      </a:r>
                      <a:r>
                        <a:rPr lang="sl-SI" sz="1600" baseline="0" dirty="0">
                          <a:effectLst/>
                        </a:rPr>
                        <a:t> s SS?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(7%)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(3%)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 (90%)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(38%)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 (18/19)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2.8 (19/20)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4.5 (20/21)</a:t>
                      </a:r>
                      <a:endParaRPr lang="sl-SI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PoljeZBesedilom 14"/>
          <p:cNvSpPr txBox="1"/>
          <p:nvPr/>
        </p:nvSpPr>
        <p:spPr>
          <a:xfrm>
            <a:off x="890357" y="6042606"/>
            <a:ext cx="9444243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/>
              <a:t>Pojasnilo k točki – nisem želel:</a:t>
            </a:r>
          </a:p>
          <a:p>
            <a:r>
              <a:rPr lang="sl-SI" dirty="0"/>
              <a:t>- /</a:t>
            </a:r>
          </a:p>
        </p:txBody>
      </p:sp>
    </p:spTree>
    <p:extLst>
      <p:ext uri="{BB962C8B-B14F-4D97-AF65-F5344CB8AC3E}">
        <p14:creationId xmlns:p14="http://schemas.microsoft.com/office/powerpoint/2010/main" val="40793854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20276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oljeZBesedilom 8"/>
          <p:cNvSpPr txBox="1"/>
          <p:nvPr/>
        </p:nvSpPr>
        <p:spPr>
          <a:xfrm>
            <a:off x="890357" y="154760"/>
            <a:ext cx="3868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11. Delo z otroki s posebnimi potrebami</a:t>
            </a:r>
          </a:p>
        </p:txBody>
      </p:sp>
      <p:sp>
        <p:nvSpPr>
          <p:cNvPr id="10" name="Pravokotnik 9"/>
          <p:cNvSpPr/>
          <p:nvPr/>
        </p:nvSpPr>
        <p:spPr>
          <a:xfrm>
            <a:off x="1038521" y="609449"/>
            <a:ext cx="97966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b="1" dirty="0">
                <a:effectLst/>
              </a:rPr>
              <a:t> </a:t>
            </a:r>
            <a:r>
              <a:rPr lang="sl-SI" sz="1600" b="1" dirty="0">
                <a:effectLst/>
              </a:rPr>
              <a:t>a1) Ali je vaš otrok vključen v program individualne oziroma dodatne strokovne pomoči?</a:t>
            </a:r>
            <a:endParaRPr lang="sl-SI" sz="1600" dirty="0"/>
          </a:p>
        </p:txBody>
      </p:sp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368894"/>
              </p:ext>
            </p:extLst>
          </p:nvPr>
        </p:nvGraphicFramePr>
        <p:xfrm>
          <a:off x="890357" y="983227"/>
          <a:ext cx="10470527" cy="14647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67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1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17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61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  Odgovori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Frekvenca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Veljavni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1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1 (DA)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1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2 (NE)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1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Skupaj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A130A8D1-2C17-4EAE-BC03-E148F33C80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283344"/>
              </p:ext>
            </p:extLst>
          </p:nvPr>
        </p:nvGraphicFramePr>
        <p:xfrm>
          <a:off x="890357" y="2743443"/>
          <a:ext cx="10472974" cy="18630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6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4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34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3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05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85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07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Podvprašanja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Odgovori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Povprečje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6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 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Nikakor se ne strinjam – 1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Se ne strinjam – 2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Se ne morem odločiti – 3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Se strinjam – 4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Popolnoma se strinjam – 5 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Skupaj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 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6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a)</a:t>
                      </a:r>
                      <a:r>
                        <a:rPr lang="sl-SI" sz="1600" b="0" dirty="0">
                          <a:effectLst/>
                        </a:rPr>
                        <a:t> Šola vodi ustrezen postopek vključevanja otrok s posebnimi potrebami?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(50%)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(50%)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(2%)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 (20/21)</a:t>
                      </a:r>
                      <a:endParaRPr lang="sl-SI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207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00400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jeZBesedilom 5"/>
          <p:cNvSpPr txBox="1"/>
          <p:nvPr/>
        </p:nvSpPr>
        <p:spPr>
          <a:xfrm>
            <a:off x="664182" y="975702"/>
            <a:ext cx="97750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/>
              <a:t>Število sodelujočih staršev po spolu:</a:t>
            </a:r>
          </a:p>
          <a:p>
            <a:endParaRPr lang="sl-SI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l-SI" dirty="0"/>
              <a:t>MOŠKI  = 23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l-SI" dirty="0"/>
              <a:t>ŽENSKE = 58</a:t>
            </a:r>
          </a:p>
          <a:p>
            <a:r>
              <a:rPr lang="sl-SI" dirty="0"/>
              <a:t>        </a:t>
            </a:r>
          </a:p>
          <a:p>
            <a:r>
              <a:rPr lang="sl-SI" dirty="0"/>
              <a:t>       SKUPAJ: </a:t>
            </a:r>
            <a:r>
              <a:rPr lang="sl-SI" b="1" dirty="0"/>
              <a:t>81</a:t>
            </a:r>
          </a:p>
          <a:p>
            <a:r>
              <a:rPr lang="sl-SI" b="1" dirty="0"/>
              <a:t>                (lani 52)</a:t>
            </a:r>
          </a:p>
        </p:txBody>
      </p:sp>
      <p:sp>
        <p:nvSpPr>
          <p:cNvPr id="5" name="PoljeZBesedilom 4"/>
          <p:cNvSpPr txBox="1"/>
          <p:nvPr/>
        </p:nvSpPr>
        <p:spPr>
          <a:xfrm>
            <a:off x="664182" y="359383"/>
            <a:ext cx="977506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/>
              <a:t>Anketa je bila odprta od 15. 6. 2021 do 22. 7. 2021.</a:t>
            </a:r>
          </a:p>
          <a:p>
            <a:endParaRPr lang="sl-SI" dirty="0"/>
          </a:p>
        </p:txBody>
      </p:sp>
      <p:pic>
        <p:nvPicPr>
          <p:cNvPr id="2" name="Slika 1">
            <a:extLst>
              <a:ext uri="{FF2B5EF4-FFF2-40B4-BE49-F238E27FC236}">
                <a16:creationId xmlns:a16="http://schemas.microsoft.com/office/drawing/2014/main" id="{889F1BF6-401C-48FA-804A-DB49A6409F4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9869" t="20173" r="19176" b="12272"/>
          <a:stretch/>
        </p:blipFill>
        <p:spPr>
          <a:xfrm>
            <a:off x="6096000" y="608121"/>
            <a:ext cx="5596904" cy="296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8172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07213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jeZBesedilom 5"/>
          <p:cNvSpPr txBox="1"/>
          <p:nvPr/>
        </p:nvSpPr>
        <p:spPr>
          <a:xfrm>
            <a:off x="713489" y="193308"/>
            <a:ext cx="4912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12. Vprašanja s strani ustanovitelja, Občine Brežice</a:t>
            </a:r>
          </a:p>
        </p:txBody>
      </p:sp>
      <p:sp>
        <p:nvSpPr>
          <p:cNvPr id="7" name="PoljeZBesedilom 6"/>
          <p:cNvSpPr txBox="1"/>
          <p:nvPr/>
        </p:nvSpPr>
        <p:spPr>
          <a:xfrm>
            <a:off x="751133" y="1315011"/>
            <a:ext cx="10470527" cy="20313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/>
              <a:t>Odgovori o poznavanju:</a:t>
            </a:r>
          </a:p>
          <a:p>
            <a:pPr marL="285750" indent="-285750">
              <a:buFontTx/>
              <a:buChar char="-"/>
            </a:pPr>
            <a:r>
              <a:rPr lang="sl-SI" dirty="0"/>
              <a:t>poznam delo</a:t>
            </a:r>
          </a:p>
          <a:p>
            <a:pPr marL="285750" indent="-285750">
              <a:buFontTx/>
              <a:buChar char="-"/>
            </a:pPr>
            <a:r>
              <a:rPr lang="sl-SI" dirty="0"/>
              <a:t>vrši nadzor nad poslovnim in pedagoškim delom zavoda</a:t>
            </a:r>
          </a:p>
          <a:p>
            <a:pPr marL="285750" indent="-285750">
              <a:buFontTx/>
              <a:buChar char="-"/>
            </a:pPr>
            <a:r>
              <a:rPr lang="sl-SI" dirty="0"/>
              <a:t>ne poznam veliko</a:t>
            </a:r>
          </a:p>
          <a:p>
            <a:pPr marL="285750" indent="-285750">
              <a:buFontTx/>
              <a:buChar char="-"/>
            </a:pPr>
            <a:r>
              <a:rPr lang="sl-SI" dirty="0"/>
              <a:t>prejema akte šole, potrjuje ravnateljico</a:t>
            </a:r>
          </a:p>
          <a:p>
            <a:pPr marL="285750" indent="-285750">
              <a:buFontTx/>
              <a:buChar char="-"/>
            </a:pPr>
            <a:r>
              <a:rPr lang="sl-SI" dirty="0"/>
              <a:t>srednje poznavanje dela</a:t>
            </a:r>
          </a:p>
          <a:p>
            <a:pPr marL="285750" indent="-285750">
              <a:buFontTx/>
              <a:buChar char="-"/>
            </a:pPr>
            <a:r>
              <a:rPr lang="sl-SI" dirty="0"/>
              <a:t>zelo dobro poznavanje</a:t>
            </a:r>
          </a:p>
        </p:txBody>
      </p:sp>
      <p:sp>
        <p:nvSpPr>
          <p:cNvPr id="8" name="Pravokotnik 7"/>
          <p:cNvSpPr/>
          <p:nvPr/>
        </p:nvSpPr>
        <p:spPr>
          <a:xfrm>
            <a:off x="751134" y="752550"/>
            <a:ext cx="104705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b="1" dirty="0"/>
              <a:t>a</a:t>
            </a:r>
            <a:r>
              <a:rPr lang="sl-SI" b="1" dirty="0">
                <a:effectLst/>
              </a:rPr>
              <a:t>) Vpis poznavanja delovanja sveta zavoda in njegovih pristojnosti.</a:t>
            </a:r>
            <a:endParaRPr lang="sl-SI" sz="1600" dirty="0"/>
          </a:p>
        </p:txBody>
      </p:sp>
    </p:spTree>
    <p:extLst>
      <p:ext uri="{BB962C8B-B14F-4D97-AF65-F5344CB8AC3E}">
        <p14:creationId xmlns:p14="http://schemas.microsoft.com/office/powerpoint/2010/main" val="29300672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07213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jeZBesedilom 5"/>
          <p:cNvSpPr txBox="1"/>
          <p:nvPr/>
        </p:nvSpPr>
        <p:spPr>
          <a:xfrm>
            <a:off x="713489" y="193308"/>
            <a:ext cx="4912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12. Vprašanja s strani ustanovitelja, Občine Brežice</a:t>
            </a:r>
          </a:p>
        </p:txBody>
      </p:sp>
      <p:sp>
        <p:nvSpPr>
          <p:cNvPr id="7" name="PoljeZBesedilom 6"/>
          <p:cNvSpPr txBox="1"/>
          <p:nvPr/>
        </p:nvSpPr>
        <p:spPr>
          <a:xfrm>
            <a:off x="751133" y="1315011"/>
            <a:ext cx="10470527" cy="17543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/>
              <a:t>Odgovori o poznavanju:</a:t>
            </a:r>
          </a:p>
          <a:p>
            <a:pPr marL="285750" indent="-285750">
              <a:buFontTx/>
              <a:buChar char="-"/>
            </a:pPr>
            <a:r>
              <a:rPr lang="sl-SI" dirty="0"/>
              <a:t>vse </a:t>
            </a:r>
            <a:r>
              <a:rPr lang="sl-SI" dirty="0" err="1"/>
              <a:t>ok</a:t>
            </a:r>
            <a:endParaRPr lang="sl-SI" dirty="0"/>
          </a:p>
          <a:p>
            <a:pPr marL="285750" indent="-285750">
              <a:buFontTx/>
              <a:buChar char="-"/>
            </a:pPr>
            <a:r>
              <a:rPr lang="sl-SI" dirty="0"/>
              <a:t>nimam pripomb</a:t>
            </a:r>
          </a:p>
          <a:p>
            <a:pPr marL="285750" indent="-285750">
              <a:buFontTx/>
              <a:buChar char="-"/>
            </a:pPr>
            <a:r>
              <a:rPr lang="sl-SI" dirty="0"/>
              <a:t>informiranje se mi zdi primerno</a:t>
            </a:r>
          </a:p>
          <a:p>
            <a:pPr marL="285750" indent="-285750">
              <a:buFontTx/>
              <a:buChar char="-"/>
            </a:pPr>
            <a:r>
              <a:rPr lang="sl-SI" dirty="0"/>
              <a:t>spletna stran je nepregledna in včasih neažurna, nekaterih objav ni (npr. dosežki tekmovanj)</a:t>
            </a:r>
          </a:p>
          <a:p>
            <a:pPr marL="285750" indent="-285750">
              <a:buFontTx/>
              <a:buChar char="-"/>
            </a:pPr>
            <a:r>
              <a:rPr lang="sl-SI" dirty="0"/>
              <a:t>dodaten zavihek, kamor bi se vpisovale vse aktualne aktivnosti</a:t>
            </a:r>
          </a:p>
        </p:txBody>
      </p:sp>
      <p:sp>
        <p:nvSpPr>
          <p:cNvPr id="11" name="Pravokotnik 10"/>
          <p:cNvSpPr/>
          <p:nvPr/>
        </p:nvSpPr>
        <p:spPr>
          <a:xfrm>
            <a:off x="751133" y="754159"/>
            <a:ext cx="104705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b="1" dirty="0"/>
              <a:t>b</a:t>
            </a:r>
            <a:r>
              <a:rPr lang="sl-SI" b="1" dirty="0">
                <a:effectLst/>
              </a:rPr>
              <a:t>) </a:t>
            </a:r>
            <a:r>
              <a:rPr lang="sl-SI" b="1" dirty="0"/>
              <a:t>Vpis predlogov v zvezi z izboljšanjem informiranja o izvajanju storitev zavodov.</a:t>
            </a:r>
            <a:endParaRPr lang="sl-SI" sz="1600" dirty="0"/>
          </a:p>
        </p:txBody>
      </p:sp>
    </p:spTree>
    <p:extLst>
      <p:ext uri="{BB962C8B-B14F-4D97-AF65-F5344CB8AC3E}">
        <p14:creationId xmlns:p14="http://schemas.microsoft.com/office/powerpoint/2010/main" val="16702661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66232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oljeZBesedilom 8"/>
          <p:cNvSpPr txBox="1"/>
          <p:nvPr/>
        </p:nvSpPr>
        <p:spPr>
          <a:xfrm>
            <a:off x="713489" y="193308"/>
            <a:ext cx="4137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 Pohvale/slabosti/predlogi za izboljšave</a:t>
            </a:r>
          </a:p>
        </p:txBody>
      </p:sp>
      <p:sp>
        <p:nvSpPr>
          <p:cNvPr id="7" name="PoljeZBesedilom 6">
            <a:extLst>
              <a:ext uri="{FF2B5EF4-FFF2-40B4-BE49-F238E27FC236}">
                <a16:creationId xmlns:a16="http://schemas.microsoft.com/office/drawing/2014/main" id="{50132E50-5553-4E04-8724-E32DECE049F8}"/>
              </a:ext>
            </a:extLst>
          </p:cNvPr>
          <p:cNvSpPr txBox="1"/>
          <p:nvPr/>
        </p:nvSpPr>
        <p:spPr>
          <a:xfrm>
            <a:off x="860736" y="562640"/>
            <a:ext cx="10470527" cy="2369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/>
              <a:t>Pohvale:</a:t>
            </a:r>
          </a:p>
          <a:p>
            <a:pPr marL="285750" indent="-285750">
              <a:buFontTx/>
              <a:buChar char="-"/>
            </a:pPr>
            <a:r>
              <a:rPr lang="sl-SI" sz="1600" dirty="0"/>
              <a:t>vzpostavitev tima, ki deluje bolje</a:t>
            </a:r>
          </a:p>
          <a:p>
            <a:pPr marL="285750" indent="-285750">
              <a:buFontTx/>
              <a:buChar char="-"/>
            </a:pPr>
            <a:r>
              <a:rPr lang="sl-SI" sz="1600" dirty="0"/>
              <a:t>pohvala ravnateljici in določenim dotičnim učiteljem za strokovnost, srčnost in skrb za učence</a:t>
            </a:r>
          </a:p>
          <a:p>
            <a:pPr marL="285750" indent="-285750">
              <a:buFontTx/>
              <a:buChar char="-"/>
            </a:pPr>
            <a:r>
              <a:rPr lang="sl-SI" sz="1600" dirty="0"/>
              <a:t>vse super, </a:t>
            </a:r>
            <a:r>
              <a:rPr lang="sl-SI" sz="1600" dirty="0" err="1"/>
              <a:t>ok</a:t>
            </a:r>
            <a:r>
              <a:rPr lang="sl-SI" sz="1600" dirty="0"/>
              <a:t> – hvala, ker ste – brez pritožb, same pohvale</a:t>
            </a:r>
          </a:p>
          <a:p>
            <a:pPr marL="285750" indent="-285750">
              <a:buFontTx/>
              <a:buChar char="-"/>
            </a:pPr>
            <a:r>
              <a:rPr lang="sl-SI" sz="1600" dirty="0"/>
              <a:t>dogovori s ŠSS držijo – sledi ukrepanje naprej</a:t>
            </a:r>
          </a:p>
          <a:p>
            <a:pPr marL="285750" indent="-285750">
              <a:buFontTx/>
              <a:buChar char="-"/>
            </a:pPr>
            <a:r>
              <a:rPr lang="sl-SI" sz="1600" dirty="0"/>
              <a:t>prijazna šola/osebje</a:t>
            </a:r>
          </a:p>
          <a:p>
            <a:pPr marL="285750" indent="-285750">
              <a:buFontTx/>
              <a:buChar char="-"/>
            </a:pPr>
            <a:r>
              <a:rPr lang="sl-SI" sz="1600" dirty="0"/>
              <a:t>dobra izvedba pouka na daljavo</a:t>
            </a:r>
          </a:p>
          <a:p>
            <a:pPr marL="285750" indent="-285750">
              <a:buFontTx/>
              <a:buChar char="-"/>
            </a:pPr>
            <a:r>
              <a:rPr lang="sl-SI" sz="1600" dirty="0"/>
              <a:t>dober način govorilnih ur preko </a:t>
            </a:r>
            <a:r>
              <a:rPr lang="sl-SI" sz="1600" dirty="0" err="1"/>
              <a:t>zoma</a:t>
            </a:r>
            <a:endParaRPr lang="sl-SI" sz="1600" dirty="0"/>
          </a:p>
          <a:p>
            <a:pPr marL="285750" indent="-285750">
              <a:buFontTx/>
              <a:buChar char="-"/>
            </a:pPr>
            <a:r>
              <a:rPr lang="sl-SI" sz="1600" dirty="0"/>
              <a:t>hvala za trud vseh v tem nenormalnem svetu</a:t>
            </a:r>
          </a:p>
        </p:txBody>
      </p:sp>
      <p:sp>
        <p:nvSpPr>
          <p:cNvPr id="8" name="PoljeZBesedilom 7">
            <a:extLst>
              <a:ext uri="{FF2B5EF4-FFF2-40B4-BE49-F238E27FC236}">
                <a16:creationId xmlns:a16="http://schemas.microsoft.com/office/drawing/2014/main" id="{80F42F8F-1516-4056-8D2C-5CFB92793667}"/>
              </a:ext>
            </a:extLst>
          </p:cNvPr>
          <p:cNvSpPr txBox="1"/>
          <p:nvPr/>
        </p:nvSpPr>
        <p:spPr>
          <a:xfrm>
            <a:off x="860736" y="3025709"/>
            <a:ext cx="10470527" cy="184665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sl-SI" b="1" dirty="0"/>
              <a:t>Slabosti:</a:t>
            </a:r>
            <a:r>
              <a:rPr lang="sl-SI" dirty="0"/>
              <a:t> </a:t>
            </a:r>
          </a:p>
          <a:p>
            <a:pPr marL="285750" indent="-285750">
              <a:buFontTx/>
              <a:buChar char="-"/>
            </a:pPr>
            <a:r>
              <a:rPr lang="sl-SI" sz="1600" dirty="0"/>
              <a:t>zaposlitev osebe iz romske skupnosti – brez strokovne kvalifikacije in izobrazbe</a:t>
            </a:r>
          </a:p>
          <a:p>
            <a:pPr marL="285750" indent="-285750">
              <a:buFontTx/>
              <a:buChar char="-"/>
            </a:pPr>
            <a:r>
              <a:rPr lang="sl-SI" sz="1600" dirty="0"/>
              <a:t>pritožbe na posamezne dotične učitelje </a:t>
            </a:r>
          </a:p>
          <a:p>
            <a:pPr marL="285750" indent="-285750">
              <a:buFontTx/>
              <a:buChar char="-"/>
            </a:pPr>
            <a:r>
              <a:rPr lang="sl-SI" sz="1600" dirty="0"/>
              <a:t>veliko učiteljev ni upoštevalo priporočil o manj ocenah</a:t>
            </a:r>
          </a:p>
          <a:p>
            <a:pPr marL="285750" indent="-285750">
              <a:buFontTx/>
              <a:buChar char="-"/>
            </a:pPr>
            <a:r>
              <a:rPr lang="sl-SI" sz="1600" dirty="0"/>
              <a:t>na skupnih roditeljskih sestankih je mnogokrat preveč praznega besedičenja</a:t>
            </a:r>
          </a:p>
          <a:p>
            <a:pPr marL="285750" indent="-285750">
              <a:buFontTx/>
              <a:buChar char="-"/>
            </a:pPr>
            <a:r>
              <a:rPr lang="sl-SI" sz="1600" dirty="0"/>
              <a:t>jih ni</a:t>
            </a:r>
          </a:p>
          <a:p>
            <a:pPr marL="285750" indent="-285750">
              <a:buFontTx/>
              <a:buChar char="-"/>
            </a:pPr>
            <a:r>
              <a:rPr lang="sl-SI" sz="1600" dirty="0"/>
              <a:t>nepravičnost pri ocenjevanju pri posameznih učiteljih</a:t>
            </a:r>
          </a:p>
        </p:txBody>
      </p:sp>
      <p:sp>
        <p:nvSpPr>
          <p:cNvPr id="10" name="PoljeZBesedilom 9">
            <a:extLst>
              <a:ext uri="{FF2B5EF4-FFF2-40B4-BE49-F238E27FC236}">
                <a16:creationId xmlns:a16="http://schemas.microsoft.com/office/drawing/2014/main" id="{E916C496-0A0C-48CA-AF81-C91B4240E2EB}"/>
              </a:ext>
            </a:extLst>
          </p:cNvPr>
          <p:cNvSpPr txBox="1"/>
          <p:nvPr/>
        </p:nvSpPr>
        <p:spPr>
          <a:xfrm>
            <a:off x="860736" y="5011341"/>
            <a:ext cx="10470527" cy="184665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l-SI" b="1" dirty="0"/>
              <a:t>Predlogi za izboljšave:</a:t>
            </a:r>
            <a:r>
              <a:rPr lang="sl-SI" dirty="0"/>
              <a:t> </a:t>
            </a:r>
          </a:p>
          <a:p>
            <a:r>
              <a:rPr lang="sl-SI" sz="1600" dirty="0"/>
              <a:t>-     kasnejši pričetek pouka</a:t>
            </a:r>
          </a:p>
          <a:p>
            <a:pPr marL="285750" indent="-285750">
              <a:buFontTx/>
              <a:buChar char="-"/>
            </a:pPr>
            <a:r>
              <a:rPr lang="sl-SI" sz="1600" dirty="0"/>
              <a:t>pri TJA večja sistemizacija dela</a:t>
            </a:r>
          </a:p>
          <a:p>
            <a:pPr marL="285750" indent="-285750">
              <a:buFontTx/>
              <a:buChar char="-"/>
            </a:pPr>
            <a:r>
              <a:rPr lang="sl-SI" sz="1600" dirty="0"/>
              <a:t>učencem naj se da možnost klicanja domov tekom izvajanja šole v naravi – saj se starši odločijo, če ima otrok mobitel. Verjetno ga imajo z razlogom. </a:t>
            </a:r>
          </a:p>
          <a:p>
            <a:pPr marL="285750" indent="-285750">
              <a:buFontTx/>
              <a:buChar char="-"/>
            </a:pPr>
            <a:r>
              <a:rPr lang="sl-SI" sz="1600" dirty="0"/>
              <a:t>učitelje bi bilo potrebno izobrazit o raznih boleznih</a:t>
            </a:r>
          </a:p>
          <a:p>
            <a:pPr marL="285750" indent="-285750">
              <a:buFontTx/>
              <a:buChar char="-"/>
            </a:pPr>
            <a:r>
              <a:rPr lang="sl-SI" sz="1600" dirty="0"/>
              <a:t>več video povezav pri izvajanju pouka na daljavo</a:t>
            </a:r>
          </a:p>
        </p:txBody>
      </p:sp>
    </p:spTree>
    <p:extLst>
      <p:ext uri="{BB962C8B-B14F-4D97-AF65-F5344CB8AC3E}">
        <p14:creationId xmlns:p14="http://schemas.microsoft.com/office/powerpoint/2010/main" val="6690882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00400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oljeZBesedilom 8"/>
          <p:cNvSpPr txBox="1"/>
          <p:nvPr/>
        </p:nvSpPr>
        <p:spPr>
          <a:xfrm>
            <a:off x="713489" y="193308"/>
            <a:ext cx="1128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 Ostalo</a:t>
            </a:r>
          </a:p>
        </p:txBody>
      </p:sp>
      <p:sp>
        <p:nvSpPr>
          <p:cNvPr id="11" name="PoljeZBesedilom 10"/>
          <p:cNvSpPr txBox="1"/>
          <p:nvPr/>
        </p:nvSpPr>
        <p:spPr>
          <a:xfrm>
            <a:off x="713489" y="659354"/>
            <a:ext cx="5382511" cy="489364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l-SI" sz="2400" b="1" dirty="0">
                <a:solidFill>
                  <a:srgbClr val="FF0000"/>
                </a:solidFill>
              </a:rPr>
              <a:t>+</a:t>
            </a:r>
          </a:p>
          <a:p>
            <a:pPr marL="285750" indent="-285750">
              <a:buFontTx/>
              <a:buChar char="-"/>
            </a:pPr>
            <a:r>
              <a:rPr lang="sl-SI" dirty="0"/>
              <a:t>hvala za zavzetost v času korona virusa. V tem času se je pokazalo, kateri učitelji so pripravljeni dati nekaj več, da učenci usvojijo znanje, in kateri ne.</a:t>
            </a:r>
          </a:p>
          <a:p>
            <a:pPr marL="285750" indent="-285750">
              <a:buFontTx/>
              <a:buChar char="-"/>
            </a:pPr>
            <a:r>
              <a:rPr lang="sl-SI" dirty="0"/>
              <a:t>pohvala dotičnim učiteljem</a:t>
            </a:r>
          </a:p>
          <a:p>
            <a:pPr marL="285750" indent="-285750">
              <a:buFontTx/>
              <a:buChar char="-"/>
            </a:pPr>
            <a:r>
              <a:rPr lang="sl-SI" dirty="0"/>
              <a:t>šola je učencem prijazna, otroci se počutijo dobro</a:t>
            </a:r>
          </a:p>
          <a:p>
            <a:pPr marL="285750" indent="-285750">
              <a:buFontTx/>
              <a:buChar char="-"/>
            </a:pPr>
            <a:r>
              <a:rPr lang="sl-SI" dirty="0"/>
              <a:t>več takšnih anket in analiz dela</a:t>
            </a:r>
          </a:p>
          <a:p>
            <a:pPr marL="285750" indent="-285750">
              <a:buFontTx/>
              <a:buChar char="-"/>
            </a:pPr>
            <a:r>
              <a:rPr lang="sl-SI" dirty="0"/>
              <a:t>dober kolektiv z zelo dobrim pristopom do učencev</a:t>
            </a:r>
          </a:p>
          <a:p>
            <a:pPr marL="285750" indent="-285750">
              <a:buFontTx/>
              <a:buChar char="-"/>
            </a:pPr>
            <a:r>
              <a:rPr lang="sl-SI" dirty="0"/>
              <a:t>pohvala ravnateljici, ki ima posluh za težave</a:t>
            </a:r>
          </a:p>
          <a:p>
            <a:pPr marL="285750" indent="-285750">
              <a:buFontTx/>
              <a:buChar char="-"/>
            </a:pPr>
            <a:r>
              <a:rPr lang="sl-SI" dirty="0"/>
              <a:t>zakon ste</a:t>
            </a:r>
          </a:p>
          <a:p>
            <a:pPr marL="285750" indent="-285750">
              <a:buFontTx/>
              <a:buChar char="-"/>
            </a:pPr>
            <a:r>
              <a:rPr lang="sl-SI" dirty="0"/>
              <a:t>samo tako naprej</a:t>
            </a:r>
          </a:p>
          <a:p>
            <a:pPr marL="285750" indent="-285750">
              <a:buFontTx/>
              <a:buChar char="-"/>
            </a:pPr>
            <a:r>
              <a:rPr lang="sl-SI" dirty="0"/>
              <a:t>čestitke za opravljeno delo tekom izvajanja pouka na daljavo</a:t>
            </a:r>
          </a:p>
          <a:p>
            <a:pPr marL="285750" indent="-285750">
              <a:buFontTx/>
              <a:buChar char="-"/>
            </a:pPr>
            <a:r>
              <a:rPr lang="sl-SI" dirty="0"/>
              <a:t>hvala vsem</a:t>
            </a:r>
          </a:p>
          <a:p>
            <a:pPr marL="285750" indent="-285750">
              <a:buFontTx/>
              <a:buChar char="-"/>
            </a:pPr>
            <a:r>
              <a:rPr lang="sl-SI" dirty="0"/>
              <a:t>ostanite takšni, super ste</a:t>
            </a:r>
          </a:p>
          <a:p>
            <a:pPr marL="285750" indent="-285750">
              <a:buFontTx/>
              <a:buChar char="-"/>
            </a:pPr>
            <a:r>
              <a:rPr lang="sl-SI" dirty="0"/>
              <a:t>pohvala kuharicam in čistilkam</a:t>
            </a:r>
          </a:p>
          <a:p>
            <a:pPr marL="285750" indent="-285750">
              <a:buFontTx/>
              <a:buChar char="-"/>
            </a:pPr>
            <a:r>
              <a:rPr lang="sl-SI" dirty="0"/>
              <a:t>Vse dobro še naprej</a:t>
            </a:r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CE1966E3-1C36-4B63-A0CC-7689460CFCBB}"/>
              </a:ext>
            </a:extLst>
          </p:cNvPr>
          <p:cNvSpPr txBox="1"/>
          <p:nvPr/>
        </p:nvSpPr>
        <p:spPr>
          <a:xfrm>
            <a:off x="6418555" y="659354"/>
            <a:ext cx="5434613" cy="184665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l-SI" sz="2400" b="1" dirty="0">
                <a:solidFill>
                  <a:srgbClr val="FF0000"/>
                </a:solidFill>
              </a:rPr>
              <a:t>-</a:t>
            </a:r>
          </a:p>
          <a:p>
            <a:pPr marL="285750" indent="-285750">
              <a:buFontTx/>
              <a:buChar char="-"/>
            </a:pPr>
            <a:r>
              <a:rPr lang="sl-SI" dirty="0"/>
              <a:t>pripombe na dotične učitelje (nestrokovnost pri delu, nesramnost)</a:t>
            </a:r>
          </a:p>
          <a:p>
            <a:pPr marL="285750" indent="-285750">
              <a:buFontTx/>
              <a:buChar char="-"/>
            </a:pPr>
            <a:r>
              <a:rPr lang="sl-SI" dirty="0"/>
              <a:t>prevelika in predolga izpostavljenost soncu otrok v podaljšanem bivanju </a:t>
            </a:r>
          </a:p>
          <a:p>
            <a:pPr marL="285750" indent="-285750">
              <a:buFontTx/>
              <a:buChar char="-"/>
            </a:pPr>
            <a:r>
              <a:rPr lang="sl-SI" dirty="0"/>
              <a:t>prisluh učencem in sprotno reševanje težav</a:t>
            </a:r>
          </a:p>
        </p:txBody>
      </p:sp>
      <p:sp>
        <p:nvSpPr>
          <p:cNvPr id="7" name="PoljeZBesedilom 6">
            <a:extLst>
              <a:ext uri="{FF2B5EF4-FFF2-40B4-BE49-F238E27FC236}">
                <a16:creationId xmlns:a16="http://schemas.microsoft.com/office/drawing/2014/main" id="{25D37FF1-907C-48AE-9580-D6DDDD2A69FF}"/>
              </a:ext>
            </a:extLst>
          </p:cNvPr>
          <p:cNvSpPr txBox="1"/>
          <p:nvPr/>
        </p:nvSpPr>
        <p:spPr>
          <a:xfrm>
            <a:off x="6418554" y="2720453"/>
            <a:ext cx="5434613" cy="73866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l-SI" sz="2400" b="1" dirty="0">
                <a:solidFill>
                  <a:srgbClr val="FF0000"/>
                </a:solidFill>
              </a:rPr>
              <a:t>predlog</a:t>
            </a:r>
          </a:p>
          <a:p>
            <a:pPr marL="285750" indent="-285750">
              <a:buFontTx/>
              <a:buChar char="-"/>
            </a:pPr>
            <a:r>
              <a:rPr lang="sl-SI" dirty="0"/>
              <a:t>pričetek pouka pol ure kasneje</a:t>
            </a:r>
          </a:p>
        </p:txBody>
      </p:sp>
    </p:spTree>
    <p:extLst>
      <p:ext uri="{BB962C8B-B14F-4D97-AF65-F5344CB8AC3E}">
        <p14:creationId xmlns:p14="http://schemas.microsoft.com/office/powerpoint/2010/main" val="2591701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00400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jeZBesedilom 6"/>
          <p:cNvSpPr txBox="1"/>
          <p:nvPr/>
        </p:nvSpPr>
        <p:spPr>
          <a:xfrm>
            <a:off x="1053123" y="553165"/>
            <a:ext cx="977506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/>
              <a:t>Število sodelujočih staršev po starostnih skupinah:</a:t>
            </a:r>
          </a:p>
          <a:p>
            <a:endParaRPr lang="sl-SI" dirty="0"/>
          </a:p>
        </p:txBody>
      </p:sp>
      <p:pic>
        <p:nvPicPr>
          <p:cNvPr id="2" name="Slika 1">
            <a:extLst>
              <a:ext uri="{FF2B5EF4-FFF2-40B4-BE49-F238E27FC236}">
                <a16:creationId xmlns:a16="http://schemas.microsoft.com/office/drawing/2014/main" id="{7B9C7A5D-462F-47EC-87CD-2A0EE835C4E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78359" y="816746"/>
            <a:ext cx="8029432" cy="3799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50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00400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jeZBesedilom 6"/>
          <p:cNvSpPr txBox="1"/>
          <p:nvPr/>
        </p:nvSpPr>
        <p:spPr>
          <a:xfrm>
            <a:off x="791866" y="579291"/>
            <a:ext cx="97750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/>
              <a:t>Število sodelujočih staršev po triadah:</a:t>
            </a:r>
          </a:p>
          <a:p>
            <a:r>
              <a:rPr lang="sl-SI" dirty="0"/>
              <a:t>(možnih je več odgovorov)</a:t>
            </a:r>
          </a:p>
          <a:p>
            <a:endParaRPr lang="sl-SI" dirty="0"/>
          </a:p>
        </p:txBody>
      </p:sp>
      <p:pic>
        <p:nvPicPr>
          <p:cNvPr id="2" name="Slika 1">
            <a:extLst>
              <a:ext uri="{FF2B5EF4-FFF2-40B4-BE49-F238E27FC236}">
                <a16:creationId xmlns:a16="http://schemas.microsoft.com/office/drawing/2014/main" id="{77BC463E-43E1-42E1-8FD5-0C16CEBB2DB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78629" y="1016394"/>
            <a:ext cx="7824317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686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00400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avokotnik 4"/>
          <p:cNvSpPr/>
          <p:nvPr/>
        </p:nvSpPr>
        <p:spPr>
          <a:xfrm>
            <a:off x="812044" y="568756"/>
            <a:ext cx="9946784" cy="433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sl-SI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Starši so ocenjevali po petstopenjski ocenjevalni lestvici, pri čemer so bile ocene ovrednotene na način: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1314450" algn="l"/>
              </a:tabLst>
            </a:pPr>
            <a:r>
              <a:rPr lang="sl-SI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sl-SI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1 - nikakor se ne strinjam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sl-SI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2 - se ne strinjam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sl-SI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3 - se ne morem odločiti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sl-SI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 – se strinjam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sl-SI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5 – popolnoma se strinjam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sl-SI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l-SI" sz="2000" dirty="0"/>
              <a:t>Odgovora </a:t>
            </a:r>
            <a:r>
              <a:rPr lang="sl-SI" sz="2000" b="1" dirty="0"/>
              <a:t>se ne strinjam </a:t>
            </a:r>
            <a:r>
              <a:rPr lang="sl-SI" sz="2000" dirty="0"/>
              <a:t>in</a:t>
            </a:r>
            <a:r>
              <a:rPr lang="sl-SI" sz="2000" b="1" dirty="0"/>
              <a:t> nikakor se ne strinjam</a:t>
            </a:r>
            <a:r>
              <a:rPr lang="sl-SI" sz="2000" dirty="0"/>
              <a:t> sta imela </a:t>
            </a:r>
            <a:r>
              <a:rPr lang="sl-SI" sz="2000" dirty="0" err="1"/>
              <a:t>podalinejo</a:t>
            </a:r>
            <a:r>
              <a:rPr lang="sl-SI" sz="2000" dirty="0"/>
              <a:t>, da so starši lahko obrazložili, zakaj se z nečim ne strinjajo.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sl-SI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sl-SI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796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00400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jeZBesedilom 3"/>
          <p:cNvSpPr txBox="1"/>
          <p:nvPr/>
        </p:nvSpPr>
        <p:spPr>
          <a:xfrm>
            <a:off x="803642" y="291615"/>
            <a:ext cx="3190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Vodenje in predstavljanje šole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105007"/>
              </p:ext>
            </p:extLst>
          </p:nvPr>
        </p:nvGraphicFramePr>
        <p:xfrm>
          <a:off x="679268" y="795095"/>
          <a:ext cx="10470527" cy="28289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5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02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83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Podvprašanja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Odgovori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Povprečje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 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Sploh se ne strinjam – 1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ne strinjam – 2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ne morem odločiti – 3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strinjam – 4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Popolnoma se strinjam – 5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Skupaj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  </a:t>
                      </a:r>
                      <a:endParaRPr lang="sl-SI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a) Vodstvo šole vzpostavlja in vzdržuje dober osnovni red v šoli.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(4%)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(3%)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(9%)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 (51%)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 (33%)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 (94%)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3.7 </a:t>
                      </a:r>
                      <a:r>
                        <a:rPr lang="sl-SI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(17/18)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 (18/19)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 (19/20)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 (20/21)</a:t>
                      </a:r>
                      <a:endParaRPr lang="sl-SI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b) Šola se širši javnosti uspešno predstavlja (prireditve, mediji, spletna stran, </a:t>
                      </a:r>
                      <a:r>
                        <a:rPr lang="sl-SI" sz="1600" dirty="0" err="1">
                          <a:effectLst/>
                        </a:rPr>
                        <a:t>facebook</a:t>
                      </a:r>
                      <a:r>
                        <a:rPr lang="sl-SI" sz="1600" dirty="0">
                          <a:effectLst/>
                        </a:rPr>
                        <a:t>).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(3%)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(9%)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 (65%)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 (23%)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 (93%)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 (17/18)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 (18/19)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 (19/20)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 (20/21)</a:t>
                      </a:r>
                      <a:endParaRPr lang="sl-SI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PoljeZBesedilom 6"/>
          <p:cNvSpPr txBox="1"/>
          <p:nvPr/>
        </p:nvSpPr>
        <p:spPr>
          <a:xfrm>
            <a:off x="679269" y="3734525"/>
            <a:ext cx="10470527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/>
              <a:t>Pojasnilo k točki 1. a:</a:t>
            </a:r>
          </a:p>
          <a:p>
            <a:pPr marL="285750" indent="-285750">
              <a:buFontTx/>
              <a:buChar char="-"/>
            </a:pPr>
            <a:r>
              <a:rPr lang="sl-SI" dirty="0"/>
              <a:t>razdeljenost učiteljev v „klane“, prioriteta jim je skrb zase, vodstvo brez avtoritete, zaščitenost Romov </a:t>
            </a:r>
          </a:p>
        </p:txBody>
      </p:sp>
      <p:sp>
        <p:nvSpPr>
          <p:cNvPr id="8" name="PoljeZBesedilom 7"/>
          <p:cNvSpPr txBox="1"/>
          <p:nvPr/>
        </p:nvSpPr>
        <p:spPr>
          <a:xfrm>
            <a:off x="679268" y="4567535"/>
            <a:ext cx="10470527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sl-SI" b="1" dirty="0"/>
              <a:t>Pojasnilo k točki 1. b:</a:t>
            </a:r>
          </a:p>
          <a:p>
            <a:pPr marL="285750" indent="-285750">
              <a:buFontTx/>
              <a:buChar char="-"/>
            </a:pPr>
            <a:r>
              <a:rPr lang="sl-SI" dirty="0"/>
              <a:t>šola se mora predstavljati s kvaliteto, kar pa se širi iz ust do ust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90845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00400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jeZBesedilom 6"/>
          <p:cNvSpPr txBox="1"/>
          <p:nvPr/>
        </p:nvSpPr>
        <p:spPr>
          <a:xfrm>
            <a:off x="679268" y="4461247"/>
            <a:ext cx="10470527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/>
              <a:t>Pojasnilo k točki 2. a:</a:t>
            </a:r>
          </a:p>
          <a:p>
            <a:pPr marL="285750" indent="-285750">
              <a:buFontTx/>
              <a:buChar char="-"/>
            </a:pPr>
            <a:r>
              <a:rPr lang="sl-SI" dirty="0"/>
              <a:t>/</a:t>
            </a:r>
          </a:p>
        </p:txBody>
      </p:sp>
      <p:sp>
        <p:nvSpPr>
          <p:cNvPr id="8" name="PoljeZBesedilom 7"/>
          <p:cNvSpPr txBox="1"/>
          <p:nvPr/>
        </p:nvSpPr>
        <p:spPr>
          <a:xfrm>
            <a:off x="679268" y="5259866"/>
            <a:ext cx="10470527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sl-SI" b="1" dirty="0"/>
              <a:t>Pojasnilo k točki 2. b:</a:t>
            </a:r>
          </a:p>
          <a:p>
            <a:pPr marL="285750" indent="-285750">
              <a:buFontTx/>
              <a:buChar char="-"/>
            </a:pPr>
            <a:r>
              <a:rPr lang="sl-SI" dirty="0"/>
              <a:t>velikokrat so bile informacije podane zadnji čas</a:t>
            </a:r>
          </a:p>
          <a:p>
            <a:endParaRPr lang="sl-SI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679268" y="187112"/>
            <a:ext cx="2538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Kvaliteta informiranosti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749308"/>
              </p:ext>
            </p:extLst>
          </p:nvPr>
        </p:nvGraphicFramePr>
        <p:xfrm>
          <a:off x="679268" y="585916"/>
          <a:ext cx="10470524" cy="3615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5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2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32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32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02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83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88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Podvprašanja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Odgovori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Povprečje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99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   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Nikakor se ne strinjam – 1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Se ne strinjam – 2 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Se ne morem odločiti – 3 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Se strinjam – 4 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Popolnoma se strinjam – 5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Skupaj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 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  a) Šola izbira način seznanjanja, ki najbolj ustreza vsebini informacije (sestanki, govorilne ure, neformalna srečanja, obvestila staršem). 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(3%)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(7%)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 (49%)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 (41%)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 (93%)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 (17/18)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 (18/19)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4.4 (19/20)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 (20/21)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2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  b) Informacije so pravočasne in razumljive. 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(1%)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(5%)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(13%)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 (48%)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 (32%)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 (93%)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3.9 (17/18)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3.9 (18/19)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</a:t>
                      </a:r>
                      <a:r>
                        <a:rPr lang="sl-SI" sz="1400" b="1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(19/20)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 (20/21)</a:t>
                      </a:r>
                      <a:endParaRPr lang="sl-SI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144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00400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jeZBesedilom 6"/>
          <p:cNvSpPr txBox="1"/>
          <p:nvPr/>
        </p:nvSpPr>
        <p:spPr>
          <a:xfrm>
            <a:off x="679268" y="4123397"/>
            <a:ext cx="10470527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/>
              <a:t>Pojasnilo k točki 3. a:</a:t>
            </a:r>
          </a:p>
          <a:p>
            <a:pPr marL="285750" indent="-285750">
              <a:buFontTx/>
              <a:buChar char="-"/>
            </a:pPr>
            <a:r>
              <a:rPr lang="sl-SI" dirty="0"/>
              <a:t>včasih hladni do učencev </a:t>
            </a:r>
          </a:p>
          <a:p>
            <a:pPr marL="285750" indent="-285750">
              <a:buFontTx/>
              <a:buChar char="-"/>
            </a:pPr>
            <a:r>
              <a:rPr lang="sl-SI" dirty="0"/>
              <a:t>obstaja zelo malo takšnih učiteljev – ostali zato zelo dobri, odlična ravnateljica</a:t>
            </a:r>
          </a:p>
        </p:txBody>
      </p:sp>
      <p:sp>
        <p:nvSpPr>
          <p:cNvPr id="8" name="PoljeZBesedilom 7"/>
          <p:cNvSpPr txBox="1"/>
          <p:nvPr/>
        </p:nvSpPr>
        <p:spPr>
          <a:xfrm>
            <a:off x="679268" y="5259866"/>
            <a:ext cx="10470527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sl-SI" b="1" dirty="0"/>
              <a:t>Pojasnilo k točki 3. b:</a:t>
            </a:r>
          </a:p>
          <a:p>
            <a:pPr marL="285750" indent="-285750">
              <a:buFontTx/>
              <a:buChar char="-"/>
            </a:pPr>
            <a:r>
              <a:rPr lang="sl-SI" dirty="0"/>
              <a:t>/</a:t>
            </a:r>
          </a:p>
          <a:p>
            <a:endParaRPr lang="sl-SI" dirty="0"/>
          </a:p>
        </p:txBody>
      </p:sp>
      <p:sp>
        <p:nvSpPr>
          <p:cNvPr id="11" name="PoljeZBesedilom 10"/>
          <p:cNvSpPr txBox="1"/>
          <p:nvPr/>
        </p:nvSpPr>
        <p:spPr>
          <a:xfrm>
            <a:off x="679268" y="213237"/>
            <a:ext cx="2105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Odnos do učencev</a:t>
            </a:r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973637"/>
              </p:ext>
            </p:extLst>
          </p:nvPr>
        </p:nvGraphicFramePr>
        <p:xfrm>
          <a:off x="679268" y="699817"/>
          <a:ext cx="10966912" cy="28248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32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2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32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32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02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83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Podvprašanja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Odgovori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Povprečje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   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Nikakor se ne strinjam – 1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Se ne strinjam – 2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Se ne morem odločiti – 3 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Se strinjam – 4 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Popolnoma se strinjam – 5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Skupaj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 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a) Zaposleni so učencu v težavah vedno pripravljeni pomagati.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(4%)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(4%)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 (23%)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(41%)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 (28%)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 (91%)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3.9 (17/18)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</a:t>
                      </a:r>
                      <a:r>
                        <a:rPr lang="sl-SI" sz="1400" b="1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(18/19)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 (19/20)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4.0 (20/21)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  b) Moj otrok se v šoli počuti sprejetega in spoštovanega s strani učiteljev in ostalih zaposlenih. 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(4%)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(14%)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 (43%)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 (39%)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 (91%)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3.9 (17/18)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3.9 (18/19)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 (19/20)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 (20/21)</a:t>
                      </a:r>
                      <a:endParaRPr lang="sl-SI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315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Grass And Flowers Png - Grass Clipart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12754" r="3521" b="6087"/>
          <a:stretch/>
        </p:blipFill>
        <p:spPr bwMode="auto">
          <a:xfrm>
            <a:off x="0" y="3200400"/>
            <a:ext cx="1219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jeZBesedilom 6"/>
          <p:cNvSpPr txBox="1"/>
          <p:nvPr/>
        </p:nvSpPr>
        <p:spPr>
          <a:xfrm>
            <a:off x="679268" y="4271951"/>
            <a:ext cx="10470527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/>
              <a:t>Pojasnilo k točki 4. a:</a:t>
            </a:r>
          </a:p>
          <a:p>
            <a:pPr marL="285750" indent="-285750">
              <a:buFontTx/>
              <a:buChar char="-"/>
            </a:pPr>
            <a:r>
              <a:rPr lang="sl-SI" dirty="0"/>
              <a:t>šola odloča brez posvetovanja s starši</a:t>
            </a:r>
          </a:p>
          <a:p>
            <a:pPr marL="285750" indent="-285750">
              <a:buFontTx/>
              <a:buChar char="-"/>
            </a:pPr>
            <a:r>
              <a:rPr lang="sl-SI" dirty="0"/>
              <a:t>pouk na daljavo – učenci premalo v stiku z učiteljem, premalo </a:t>
            </a:r>
            <a:r>
              <a:rPr lang="sl-SI" dirty="0" err="1"/>
              <a:t>zoomov</a:t>
            </a:r>
            <a:r>
              <a:rPr lang="sl-SI" dirty="0"/>
              <a:t>, medsebojnega sodelovanja - </a:t>
            </a:r>
          </a:p>
          <a:p>
            <a:r>
              <a:rPr lang="sl-SI" dirty="0"/>
              <a:t>      največkrat starši prejmejo le obvestilo, da se bo nekaj organiziralo, realiziralo…</a:t>
            </a:r>
          </a:p>
        </p:txBody>
      </p:sp>
      <p:sp>
        <p:nvSpPr>
          <p:cNvPr id="8" name="PoljeZBesedilom 7"/>
          <p:cNvSpPr txBox="1"/>
          <p:nvPr/>
        </p:nvSpPr>
        <p:spPr>
          <a:xfrm>
            <a:off x="679268" y="5624568"/>
            <a:ext cx="10470527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sl-SI" b="1" dirty="0"/>
              <a:t>Pojasnilo k točki 4. b:</a:t>
            </a:r>
          </a:p>
          <a:p>
            <a:pPr marL="285750" indent="-285750">
              <a:buFontTx/>
              <a:buChar char="-"/>
            </a:pPr>
            <a:r>
              <a:rPr lang="sl-SI" dirty="0"/>
              <a:t>/</a:t>
            </a:r>
          </a:p>
          <a:p>
            <a:endParaRPr lang="sl-SI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679268" y="121798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Odnos do staršev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320971"/>
              </p:ext>
            </p:extLst>
          </p:nvPr>
        </p:nvGraphicFramePr>
        <p:xfrm>
          <a:off x="679268" y="643418"/>
          <a:ext cx="11007269" cy="34762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1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0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07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07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07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07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77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546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291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Podvprašanja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Odgovori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Povprečje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1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   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Nikakor se ne strinjam – 1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Se ne strinjam – 2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Se ne morem odločiti – 3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Se strinjam – 4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Popolnoma se strinjam – 5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Skupaj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42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  a) Šola se s starši posvetuje o odločitvah, ki vplivajo na počutje otroka ter njegovo uspešnost. 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(1%)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(7%)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(19%)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 (49%)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(24%)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 (91%)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 (17/18)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 (18/19)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 (19/20)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 (20/21)</a:t>
                      </a:r>
                      <a:endParaRPr lang="sl-SI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83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  b) V primeru težav (učne težave, odlog plačila, sofinanciranje dejavnosti, prilagoditev delovnega časa ipd.) se lahko za pomoč obrnem tako na vodstvo šole, strokovne delavce kot na ostale zaposlene. 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(1%)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(3%)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(14%)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 (45%)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 (37%)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 (90%)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 (17/18)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 (18/19)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 (19/20)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 (20/21)</a:t>
                      </a:r>
                      <a:endParaRPr lang="sl-SI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4671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2957</Words>
  <Application>Microsoft Office PowerPoint</Application>
  <PresentationFormat>Širokozaslonsko</PresentationFormat>
  <Paragraphs>604</Paragraphs>
  <Slides>23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Gotham Rounded Book</vt:lpstr>
      <vt:lpstr>Times New Roman</vt:lpstr>
      <vt:lpstr>Wingdings</vt:lpstr>
      <vt:lpstr>Officeova tema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Sandra</dc:creator>
  <cp:lastModifiedBy>Učenec</cp:lastModifiedBy>
  <cp:revision>96</cp:revision>
  <dcterms:created xsi:type="dcterms:W3CDTF">2020-08-27T08:49:27Z</dcterms:created>
  <dcterms:modified xsi:type="dcterms:W3CDTF">2021-09-20T20:33:01Z</dcterms:modified>
</cp:coreProperties>
</file>