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55646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11281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7652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3570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7225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86194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5424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0470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1365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3609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94829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64CC6-BAAB-468A-85EA-7A65C7F9DABB}" type="datetimeFigureOut">
              <a:rPr lang="sl-SI" smtClean="0"/>
              <a:t>28. 08. 2020</a:t>
            </a:fld>
            <a:endParaRPr 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F2C5D-F504-4662-AE82-A6A0727582FB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4808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6.jpg@01D2A3B2.168C5F1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726" y="-2246"/>
            <a:ext cx="9210651" cy="68602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PoljeZBesedilom 4"/>
          <p:cNvSpPr txBox="1"/>
          <p:nvPr/>
        </p:nvSpPr>
        <p:spPr>
          <a:xfrm>
            <a:off x="1588150" y="1365774"/>
            <a:ext cx="94273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 ANKETNEGA VPRAŠALNIKA </a:t>
            </a:r>
          </a:p>
          <a:p>
            <a:pPr algn="ctr"/>
            <a:r>
              <a:rPr lang="sl-SI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ZADOVOLJSTVU STARŠEV</a:t>
            </a:r>
          </a:p>
          <a:p>
            <a:pPr algn="ctr"/>
            <a:endParaRPr lang="sl-SI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VRTEC - </a:t>
            </a:r>
            <a:endParaRPr lang="sl-SI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10511307" y="4088011"/>
            <a:ext cx="33613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dirty="0" smtClean="0"/>
              <a:t>ŠOLSKO LETO: </a:t>
            </a:r>
          </a:p>
          <a:p>
            <a:r>
              <a:rPr lang="sl-SI" sz="2000" dirty="0" smtClean="0"/>
              <a:t>2019/2020</a:t>
            </a:r>
            <a:endParaRPr lang="sl-SI" sz="2000" dirty="0"/>
          </a:p>
        </p:txBody>
      </p:sp>
      <p:pic>
        <p:nvPicPr>
          <p:cNvPr id="7" name="Slika 6" descr="cid:image006.jpg@01D2A3B2.168C5F10"/>
          <p:cNvPicPr/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53" y="4708086"/>
            <a:ext cx="1082873" cy="138653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Pravokotnik 9"/>
          <p:cNvSpPr/>
          <p:nvPr/>
        </p:nvSpPr>
        <p:spPr>
          <a:xfrm>
            <a:off x="149262" y="6094625"/>
            <a:ext cx="2005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solidFill>
                  <a:srgbClr val="059D58"/>
                </a:solidFill>
                <a:latin typeface="Gotham Rounded Book"/>
                <a:ea typeface="Times New Roman" panose="02020603050405020304" pitchFamily="18" charset="0"/>
                <a:cs typeface="Times New Roman" panose="02020603050405020304" pitchFamily="18" charset="0"/>
              </a:rPr>
              <a:t>OSNOVNA ŠOLA</a:t>
            </a:r>
            <a:endParaRPr lang="sl-SI" dirty="0"/>
          </a:p>
        </p:txBody>
      </p:sp>
      <p:sp>
        <p:nvSpPr>
          <p:cNvPr id="11" name="Pravokotnik 10"/>
          <p:cNvSpPr/>
          <p:nvPr/>
        </p:nvSpPr>
        <p:spPr>
          <a:xfrm>
            <a:off x="2004108" y="6094625"/>
            <a:ext cx="22236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solidFill>
                  <a:srgbClr val="059D58"/>
                </a:solidFill>
                <a:latin typeface="Gotham Rounded Book"/>
                <a:ea typeface="Times New Roman" panose="02020603050405020304" pitchFamily="18" charset="0"/>
                <a:cs typeface="Times New Roman" panose="02020603050405020304" pitchFamily="18" charset="0"/>
              </a:rPr>
              <a:t>CERKLJE OB </a:t>
            </a:r>
            <a:r>
              <a:rPr lang="sl-SI" dirty="0" smtClean="0">
                <a:solidFill>
                  <a:srgbClr val="059D58"/>
                </a:solidFill>
                <a:latin typeface="Gotham Rounded Book"/>
                <a:ea typeface="Times New Roman" panose="02020603050405020304" pitchFamily="18" charset="0"/>
                <a:cs typeface="Times New Roman" panose="02020603050405020304" pitchFamily="18" charset="0"/>
              </a:rPr>
              <a:t>KRKI</a:t>
            </a:r>
          </a:p>
          <a:p>
            <a:r>
              <a:rPr lang="sl-SI" dirty="0" smtClean="0">
                <a:solidFill>
                  <a:srgbClr val="059D58"/>
                </a:solidFill>
                <a:latin typeface="Gotham Rounded Book"/>
                <a:cs typeface="Times New Roman" panose="02020603050405020304" pitchFamily="18" charset="0"/>
              </a:rPr>
              <a:t>Vrtec Pikapolonica</a:t>
            </a:r>
            <a:endParaRPr lang="sl-SI" dirty="0"/>
          </a:p>
        </p:txBody>
      </p:sp>
      <p:sp>
        <p:nvSpPr>
          <p:cNvPr id="8" name="PoljeZBesedilom 6"/>
          <p:cNvSpPr txBox="1"/>
          <p:nvPr/>
        </p:nvSpPr>
        <p:spPr>
          <a:xfrm>
            <a:off x="8420913" y="5842337"/>
            <a:ext cx="39455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l-S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2000" b="1" dirty="0" smtClean="0"/>
              <a:t>PRIPRAVILA IN ZBRALA PODATKE:</a:t>
            </a:r>
          </a:p>
          <a:p>
            <a:r>
              <a:rPr lang="sl-SI" sz="2000" b="1" dirty="0" smtClean="0"/>
              <a:t>          SANDRA GLOGOVŠEK, </a:t>
            </a:r>
          </a:p>
          <a:p>
            <a:r>
              <a:rPr lang="sl-SI" sz="2000" b="1" dirty="0"/>
              <a:t>v</a:t>
            </a:r>
            <a:r>
              <a:rPr lang="sl-SI" sz="2000" b="1" dirty="0" smtClean="0"/>
              <a:t>odja šolskega razvojnega tima </a:t>
            </a:r>
            <a:endParaRPr lang="sl-SI" sz="2000" b="1" dirty="0"/>
          </a:p>
        </p:txBody>
      </p:sp>
    </p:spTree>
    <p:extLst>
      <p:ext uri="{BB962C8B-B14F-4D97-AF65-F5344CB8AC3E}">
        <p14:creationId xmlns:p14="http://schemas.microsoft.com/office/powerpoint/2010/main" val="25009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jeZBesedilom 10"/>
          <p:cNvSpPr txBox="1"/>
          <p:nvPr/>
        </p:nvSpPr>
        <p:spPr>
          <a:xfrm>
            <a:off x="860736" y="4686290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3. </a:t>
            </a:r>
            <a:r>
              <a:rPr lang="sl-SI" b="1" dirty="0"/>
              <a:t>a</a:t>
            </a:r>
            <a:r>
              <a:rPr lang="sl-SI" b="1" dirty="0" smtClean="0"/>
              <a:t>:</a:t>
            </a:r>
          </a:p>
          <a:p>
            <a:r>
              <a:rPr lang="sl-SI" dirty="0" smtClean="0"/>
              <a:t>- ni </a:t>
            </a:r>
            <a:r>
              <a:rPr lang="sl-SI" dirty="0"/>
              <a:t>govorilnih ur, premalo informacij o dnevnem </a:t>
            </a:r>
            <a:r>
              <a:rPr lang="sl-SI" dirty="0" smtClean="0"/>
              <a:t>dogajanju</a:t>
            </a:r>
          </a:p>
        </p:txBody>
      </p:sp>
      <p:sp>
        <p:nvSpPr>
          <p:cNvPr id="6" name="PoljeZBesedilom 5"/>
          <p:cNvSpPr txBox="1"/>
          <p:nvPr/>
        </p:nvSpPr>
        <p:spPr>
          <a:xfrm>
            <a:off x="1966237" y="578997"/>
            <a:ext cx="2538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Kvaliteta informiranosti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821494"/>
              </p:ext>
            </p:extLst>
          </p:nvPr>
        </p:nvGraphicFramePr>
        <p:xfrm>
          <a:off x="860736" y="1382240"/>
          <a:ext cx="10470527" cy="3131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a) </a:t>
                      </a: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Vrtec izbira način seznanjanja, ki najbolj ustreza vsebini informacije (sestanki, pogovorne ure, neformalna srečanja, obvestila staršem). </a:t>
                      </a:r>
                      <a:endParaRPr lang="sl-SI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(31%)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(63%)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(letos)</a:t>
                      </a:r>
                      <a:endParaRPr lang="sl-SI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 smtClean="0">
                          <a:effectLst/>
                        </a:rPr>
                        <a:t>b) </a:t>
                      </a: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Informacije so pravočasne in razumljive. </a:t>
                      </a:r>
                      <a:endParaRPr lang="sl-SI" sz="2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(42%)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(52%)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PoljeZBesedilom 9"/>
          <p:cNvSpPr txBox="1"/>
          <p:nvPr/>
        </p:nvSpPr>
        <p:spPr>
          <a:xfrm>
            <a:off x="860735" y="5634618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3</a:t>
            </a:r>
            <a:r>
              <a:rPr lang="sl-SI" b="1" dirty="0" smtClean="0"/>
              <a:t>. b:</a:t>
            </a:r>
          </a:p>
          <a:p>
            <a:r>
              <a:rPr lang="sl-SI" dirty="0" smtClean="0"/>
              <a:t>- /</a:t>
            </a:r>
          </a:p>
        </p:txBody>
      </p:sp>
    </p:spTree>
    <p:extLst>
      <p:ext uri="{BB962C8B-B14F-4D97-AF65-F5344CB8AC3E}">
        <p14:creationId xmlns:p14="http://schemas.microsoft.com/office/powerpoint/2010/main" val="259954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jeZBesedilom 10"/>
          <p:cNvSpPr txBox="1"/>
          <p:nvPr/>
        </p:nvSpPr>
        <p:spPr>
          <a:xfrm>
            <a:off x="860736" y="4686290"/>
            <a:ext cx="10752144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4</a:t>
            </a:r>
            <a:r>
              <a:rPr lang="sl-SI" b="1" dirty="0" smtClean="0"/>
              <a:t>. </a:t>
            </a:r>
            <a:r>
              <a:rPr lang="sl-SI" b="1" dirty="0"/>
              <a:t>a</a:t>
            </a:r>
            <a:r>
              <a:rPr lang="sl-SI" b="1" dirty="0" smtClean="0"/>
              <a:t>:</a:t>
            </a:r>
          </a:p>
          <a:p>
            <a:r>
              <a:rPr lang="sl-SI" dirty="0" smtClean="0"/>
              <a:t>- </a:t>
            </a:r>
            <a:r>
              <a:rPr lang="sl-SI" dirty="0"/>
              <a:t>v letošnjem letu </a:t>
            </a:r>
            <a:r>
              <a:rPr lang="sl-SI" dirty="0" smtClean="0"/>
              <a:t>so bile </a:t>
            </a:r>
            <a:r>
              <a:rPr lang="sl-SI" b="1" dirty="0" smtClean="0">
                <a:solidFill>
                  <a:srgbClr val="FF0000"/>
                </a:solidFill>
              </a:rPr>
              <a:t>pogovorne ure </a:t>
            </a:r>
            <a:r>
              <a:rPr lang="sl-SI" dirty="0" smtClean="0"/>
              <a:t>samo enkrat. Razumevajoče zaradi </a:t>
            </a:r>
            <a:r>
              <a:rPr lang="sl-SI" dirty="0" err="1" smtClean="0"/>
              <a:t>corona</a:t>
            </a:r>
            <a:r>
              <a:rPr lang="sl-SI" dirty="0" smtClean="0"/>
              <a:t> virusa, vendar </a:t>
            </a:r>
            <a:r>
              <a:rPr lang="sl-SI" dirty="0"/>
              <a:t>bi lahko vzgojiteljici svoja opažanja napisali elektronsko </a:t>
            </a:r>
            <a:r>
              <a:rPr lang="sl-SI" dirty="0" smtClean="0"/>
              <a:t>in </a:t>
            </a:r>
            <a:r>
              <a:rPr lang="sl-SI" dirty="0"/>
              <a:t>starše tako malo seznanili kako vidijo otrokov razvoj, napredek, kje so </a:t>
            </a:r>
            <a:r>
              <a:rPr lang="sl-SI" dirty="0" smtClean="0"/>
              <a:t>težave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860734" y="5983415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4</a:t>
            </a:r>
            <a:r>
              <a:rPr lang="sl-SI" b="1" dirty="0" smtClean="0"/>
              <a:t>. b:</a:t>
            </a:r>
          </a:p>
          <a:p>
            <a:r>
              <a:rPr lang="sl-SI" dirty="0" smtClean="0"/>
              <a:t>- </a:t>
            </a:r>
            <a:r>
              <a:rPr lang="sl-SI" dirty="0"/>
              <a:t>preredki </a:t>
            </a:r>
            <a:r>
              <a:rPr lang="sl-SI" dirty="0" smtClean="0"/>
              <a:t>sestanki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2005425" y="605123"/>
            <a:ext cx="288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Oblike sodelovanja s starši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891549"/>
              </p:ext>
            </p:extLst>
          </p:nvPr>
        </p:nvGraphicFramePr>
        <p:xfrm>
          <a:off x="860734" y="1401749"/>
          <a:ext cx="10470527" cy="2870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a) </a:t>
                      </a: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Roditeljski sestanki so dobro organizirani. </a:t>
                      </a:r>
                      <a:endParaRPr lang="sl-SI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(50%)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(43%)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 smtClean="0">
                          <a:effectLst/>
                        </a:rPr>
                        <a:t>b) </a:t>
                      </a: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roditeljskih sestankih dobimo starši prave odgovore na svoja vprašanja in aktualne informacije. </a:t>
                      </a:r>
                      <a:endParaRPr lang="sl-SI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(42%)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(50%)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(letos)</a:t>
                      </a:r>
                      <a:endParaRPr lang="sl-SI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PoljeZBesedilom 3"/>
          <p:cNvSpPr txBox="1"/>
          <p:nvPr/>
        </p:nvSpPr>
        <p:spPr>
          <a:xfrm>
            <a:off x="3722914" y="4589494"/>
            <a:ext cx="590315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sl-SI" dirty="0" smtClean="0">
                <a:ln>
                  <a:solidFill>
                    <a:srgbClr val="FF0000"/>
                  </a:solidFill>
                </a:ln>
              </a:rPr>
              <a:t>VPRAŠANJE SE JE NAVEZOVALO NA RODITELJSKE SESTANKE!!!</a:t>
            </a:r>
            <a:endParaRPr lang="sl-SI" dirty="0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134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jeZBesedilom 10"/>
          <p:cNvSpPr txBox="1"/>
          <p:nvPr/>
        </p:nvSpPr>
        <p:spPr>
          <a:xfrm>
            <a:off x="860736" y="4686290"/>
            <a:ext cx="10752144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4</a:t>
            </a:r>
            <a:r>
              <a:rPr lang="sl-SI" b="1" dirty="0" smtClean="0"/>
              <a:t>. c:</a:t>
            </a:r>
          </a:p>
          <a:p>
            <a:r>
              <a:rPr lang="sl-SI" dirty="0" smtClean="0"/>
              <a:t>- /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860734" y="5660745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4</a:t>
            </a:r>
            <a:r>
              <a:rPr lang="sl-SI" b="1" dirty="0" smtClean="0"/>
              <a:t>. </a:t>
            </a:r>
            <a:r>
              <a:rPr lang="sl-SI" b="1" dirty="0"/>
              <a:t>č</a:t>
            </a:r>
            <a:r>
              <a:rPr lang="sl-SI" b="1" dirty="0" smtClean="0"/>
              <a:t>:</a:t>
            </a:r>
          </a:p>
          <a:p>
            <a:r>
              <a:rPr lang="sl-SI" dirty="0" smtClean="0"/>
              <a:t>- </a:t>
            </a:r>
            <a:r>
              <a:rPr lang="sl-SI" dirty="0"/>
              <a:t>pogovorne ure niso izvajane. </a:t>
            </a:r>
            <a:r>
              <a:rPr lang="sl-SI" dirty="0" smtClean="0"/>
              <a:t>Pogovorne </a:t>
            </a:r>
            <a:r>
              <a:rPr lang="sl-SI" dirty="0"/>
              <a:t>ure bi lahko bile 1x na 2- 3 </a:t>
            </a:r>
            <a:r>
              <a:rPr lang="sl-SI" dirty="0" smtClean="0"/>
              <a:t>mesece.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2005425" y="605123"/>
            <a:ext cx="288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Oblike sodelovanja s starši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42882"/>
              </p:ext>
            </p:extLst>
          </p:nvPr>
        </p:nvGraphicFramePr>
        <p:xfrm>
          <a:off x="860734" y="1462014"/>
          <a:ext cx="10470527" cy="2870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c) </a:t>
                      </a: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Pogovorne ure so dobro organizirane. </a:t>
                      </a:r>
                      <a:endParaRPr lang="sl-SI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(7%)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(38%)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(52%)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 smtClean="0">
                          <a:effectLst/>
                        </a:rPr>
                        <a:t>č)</a:t>
                      </a:r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pogovornih urah dobim najbolj potrebne informacije o svojem otroku. </a:t>
                      </a:r>
                      <a:endParaRPr lang="sl-SI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(7%)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(23%)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 (65%)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(letos)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32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jeZBesedilom 8"/>
          <p:cNvSpPr txBox="1"/>
          <p:nvPr/>
        </p:nvSpPr>
        <p:spPr>
          <a:xfrm>
            <a:off x="2122991" y="592061"/>
            <a:ext cx="4860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Predlogi in pobude staršev</a:t>
            </a:r>
          </a:p>
          <a:p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ste že kdaj dali pobudo za spremembe v vrtcu?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 rotWithShape="1">
          <a:blip r:embed="rId3"/>
          <a:srcRect l="14949" t="17505" r="16004" b="4711"/>
          <a:stretch/>
        </p:blipFill>
        <p:spPr>
          <a:xfrm>
            <a:off x="4241073" y="1519723"/>
            <a:ext cx="3794681" cy="2645833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225" y="4295175"/>
            <a:ext cx="7067550" cy="2428875"/>
          </a:xfrm>
          <a:prstGeom prst="rect">
            <a:avLst/>
          </a:prstGeom>
        </p:spPr>
      </p:pic>
      <p:sp>
        <p:nvSpPr>
          <p:cNvPr id="4" name="PoljeZBesedilom 3"/>
          <p:cNvSpPr txBox="1"/>
          <p:nvPr/>
        </p:nvSpPr>
        <p:spPr>
          <a:xfrm>
            <a:off x="6754911" y="23512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5522648" y="285044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53</a:t>
            </a:r>
            <a:endParaRPr lang="sl-SI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6593659" y="49971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5</a:t>
            </a:r>
          </a:p>
        </p:txBody>
      </p:sp>
      <p:sp>
        <p:nvSpPr>
          <p:cNvPr id="14" name="PoljeZBesedilom 13"/>
          <p:cNvSpPr txBox="1"/>
          <p:nvPr/>
        </p:nvSpPr>
        <p:spPr>
          <a:xfrm>
            <a:off x="5987570" y="55096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4417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jeZBesedilom 9"/>
          <p:cNvSpPr txBox="1"/>
          <p:nvPr/>
        </p:nvSpPr>
        <p:spPr>
          <a:xfrm>
            <a:off x="2031550" y="631248"/>
            <a:ext cx="2098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Razširjen program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477365"/>
              </p:ext>
            </p:extLst>
          </p:nvPr>
        </p:nvGraphicFramePr>
        <p:xfrm>
          <a:off x="914399" y="1200757"/>
          <a:ext cx="10470527" cy="3163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a) </a:t>
                      </a: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 oblikovanju razširjenega programa (šola v naravi, nočitev ipd.) vrtec upošteva potrebe in interese mojega otroka. 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(19%)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(31%)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(50%)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 smtClean="0">
                          <a:effectLst/>
                        </a:rPr>
                        <a:t>b)</a:t>
                      </a:r>
                      <a:r>
                        <a:rPr lang="sl-SI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Vrtec upošteva finančne zmožnosti staršev, ko organizira dejavnosti, katere moram plačati v celoti ali delno. </a:t>
                      </a:r>
                      <a:endParaRPr lang="sl-SI" sz="18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(19%)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(43%)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(38%)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(letos)</a:t>
                      </a:r>
                      <a:endParaRPr lang="sl-SI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PoljeZBesedilom 14"/>
          <p:cNvSpPr txBox="1"/>
          <p:nvPr/>
        </p:nvSpPr>
        <p:spPr>
          <a:xfrm>
            <a:off x="914398" y="4581760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6</a:t>
            </a:r>
            <a:r>
              <a:rPr lang="sl-SI" b="1" dirty="0" smtClean="0"/>
              <a:t>. a:</a:t>
            </a:r>
          </a:p>
          <a:p>
            <a:r>
              <a:rPr lang="sl-SI" dirty="0" smtClean="0"/>
              <a:t>- /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914398" y="5422006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6</a:t>
            </a:r>
            <a:r>
              <a:rPr lang="sl-SI" b="1" dirty="0" smtClean="0"/>
              <a:t>. b:</a:t>
            </a:r>
          </a:p>
          <a:p>
            <a:r>
              <a:rPr lang="sl-SI" dirty="0" smtClean="0"/>
              <a:t>-/</a:t>
            </a:r>
          </a:p>
        </p:txBody>
      </p:sp>
    </p:spTree>
    <p:extLst>
      <p:ext uri="{BB962C8B-B14F-4D97-AF65-F5344CB8AC3E}">
        <p14:creationId xmlns:p14="http://schemas.microsoft.com/office/powerpoint/2010/main" val="295986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098151" y="540102"/>
            <a:ext cx="4849726" cy="1369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Sodelovanje s šolsko svetovalno službo</a:t>
            </a:r>
          </a:p>
          <a:p>
            <a:endParaRPr lang="sl-SI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l-SI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ste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seznanjeni, da je v vrtcu svetovalna služba?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862410"/>
              </p:ext>
            </p:extLst>
          </p:nvPr>
        </p:nvGraphicFramePr>
        <p:xfrm>
          <a:off x="2098151" y="1794288"/>
          <a:ext cx="5911403" cy="1311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1 (DA)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2 (NE)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Pravokotnik 8"/>
          <p:cNvSpPr/>
          <p:nvPr/>
        </p:nvSpPr>
        <p:spPr>
          <a:xfrm>
            <a:off x="2006711" y="3522028"/>
            <a:ext cx="5316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ste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doslej osebno že sodelovali s svetovalno službo?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485879"/>
              </p:ext>
            </p:extLst>
          </p:nvPr>
        </p:nvGraphicFramePr>
        <p:xfrm>
          <a:off x="2098151" y="4071963"/>
          <a:ext cx="5911403" cy="1311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1 (DA)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2 (NE)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95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098151" y="569556"/>
            <a:ext cx="4033348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Sodelovanje s šolsko svetovalno službo</a:t>
            </a:r>
          </a:p>
          <a:p>
            <a:endParaRPr lang="sl-SI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ste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zadovoljni s sodelovanjem?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ravokotnik 12"/>
          <p:cNvSpPr/>
          <p:nvPr/>
        </p:nvSpPr>
        <p:spPr>
          <a:xfrm>
            <a:off x="2098151" y="3621049"/>
            <a:ext cx="4992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Zakaj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doslej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 niste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sodelovali s svetovalno službo?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194486"/>
              </p:ext>
            </p:extLst>
          </p:nvPr>
        </p:nvGraphicFramePr>
        <p:xfrm>
          <a:off x="1598688" y="4311929"/>
          <a:ext cx="7041220" cy="1316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9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5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891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075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6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Drugo – </a:t>
                      </a:r>
                      <a:r>
                        <a:rPr lang="sl-SI" sz="1600" dirty="0">
                          <a:effectLst/>
                        </a:rPr>
                        <a:t>1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Nisem želel – </a:t>
                      </a:r>
                      <a:r>
                        <a:rPr lang="sl-SI" sz="1600" dirty="0">
                          <a:effectLst/>
                        </a:rPr>
                        <a:t>2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smtClean="0">
                          <a:effectLst/>
                        </a:rPr>
                        <a:t>Ni bilo potrebno – </a:t>
                      </a:r>
                      <a:r>
                        <a:rPr lang="sl-SI" sz="1600" dirty="0">
                          <a:effectLst/>
                        </a:rPr>
                        <a:t>3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6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(100%)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721875"/>
              </p:ext>
            </p:extLst>
          </p:nvPr>
        </p:nvGraphicFramePr>
        <p:xfrm>
          <a:off x="1598688" y="1790515"/>
          <a:ext cx="9065621" cy="155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9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9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96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96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62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08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Nezadovoljen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Srednje zadovoljen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– </a:t>
                      </a:r>
                      <a:r>
                        <a:rPr lang="sl-SI" sz="1600" dirty="0">
                          <a:effectLst/>
                        </a:rPr>
                        <a:t>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</a:t>
                      </a:r>
                      <a:endParaRPr lang="sl-SI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– </a:t>
                      </a:r>
                      <a:r>
                        <a:rPr lang="sl-SI" sz="1600" dirty="0">
                          <a:effectLst/>
                        </a:rPr>
                        <a:t>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Zadovoljen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– </a:t>
                      </a:r>
                      <a:r>
                        <a:rPr lang="sl-SI" sz="1600" dirty="0">
                          <a:effectLst/>
                        </a:rPr>
                        <a:t>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</a:t>
                      </a:r>
                      <a:r>
                        <a:rPr lang="sl-SI" sz="1600" dirty="0" smtClean="0">
                          <a:effectLst/>
                        </a:rPr>
                        <a:t>zadovoljen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– </a:t>
                      </a:r>
                      <a:r>
                        <a:rPr lang="sl-SI" sz="1600" dirty="0">
                          <a:effectLst/>
                        </a:rPr>
                        <a:t>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(11%)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(44%)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(44%)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PoljeZBesedilom 17"/>
          <p:cNvSpPr txBox="1"/>
          <p:nvPr/>
        </p:nvSpPr>
        <p:spPr>
          <a:xfrm>
            <a:off x="1598688" y="5904796"/>
            <a:ext cx="9444243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- drugo:</a:t>
            </a:r>
          </a:p>
          <a:p>
            <a:r>
              <a:rPr lang="sl-SI" dirty="0" smtClean="0"/>
              <a:t>- </a:t>
            </a:r>
            <a:r>
              <a:rPr lang="sl-SI" dirty="0"/>
              <a:t>/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26081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2044614" y="618186"/>
            <a:ext cx="3729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Delo z otroki s posebnimi potrebami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ravokotnik 8"/>
          <p:cNvSpPr/>
          <p:nvPr/>
        </p:nvSpPr>
        <p:spPr>
          <a:xfrm>
            <a:off x="860736" y="1236372"/>
            <a:ext cx="9796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1" dirty="0" smtClean="0">
                <a:effectLst/>
              </a:rPr>
              <a:t> </a:t>
            </a:r>
            <a:r>
              <a:rPr lang="sl-SI" sz="1600" b="1" dirty="0" smtClean="0">
                <a:effectLst/>
              </a:rPr>
              <a:t>a1) Ali je vaš otrok vključen v program individualne oziroma dodatne strokovne pomoči?</a:t>
            </a:r>
            <a:endParaRPr lang="sl-SI" sz="1600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062360"/>
              </p:ext>
            </p:extLst>
          </p:nvPr>
        </p:nvGraphicFramePr>
        <p:xfrm>
          <a:off x="860736" y="1839217"/>
          <a:ext cx="10470527" cy="1464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67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1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1 (DA)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2 (NE)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21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2085089" y="605287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Ostalo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1025458" y="974619"/>
            <a:ext cx="10470527" cy="59093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Slabosti:</a:t>
            </a:r>
          </a:p>
          <a:p>
            <a:pPr marL="285750" indent="-285750">
              <a:buFontTx/>
              <a:buChar char="-"/>
            </a:pPr>
            <a:r>
              <a:rPr lang="sl-SI" dirty="0" err="1"/>
              <a:t>n</a:t>
            </a:r>
            <a:r>
              <a:rPr lang="sl-SI" dirty="0" err="1" smtClean="0"/>
              <a:t>einformiranje</a:t>
            </a:r>
            <a:r>
              <a:rPr lang="sl-SI" dirty="0" smtClean="0"/>
              <a:t> staršev o nedelovanju šolske peči za ogrevanje</a:t>
            </a:r>
          </a:p>
          <a:p>
            <a:pPr marL="285750" indent="-285750">
              <a:buFontTx/>
              <a:buChar char="-"/>
            </a:pPr>
            <a:r>
              <a:rPr lang="sl-SI" dirty="0"/>
              <a:t>p</a:t>
            </a:r>
            <a:r>
              <a:rPr lang="sl-SI" dirty="0" smtClean="0"/>
              <a:t>repozno sporočanje terminov roditeljskih sestankov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v vrtec se sprejema bolne in prehlajene otroke</a:t>
            </a:r>
          </a:p>
          <a:p>
            <a:pPr marL="285750" indent="-285750">
              <a:buFontTx/>
              <a:buChar char="-"/>
            </a:pPr>
            <a:r>
              <a:rPr lang="sl-SI" dirty="0"/>
              <a:t>ni pogovornih ur, </a:t>
            </a:r>
            <a:r>
              <a:rPr lang="sl-SI" dirty="0" smtClean="0"/>
              <a:t>premalo posredovanih informacij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ni </a:t>
            </a:r>
            <a:r>
              <a:rPr lang="sl-SI" dirty="0"/>
              <a:t>delavnic s </a:t>
            </a:r>
            <a:r>
              <a:rPr lang="sl-SI" dirty="0" smtClean="0"/>
              <a:t>starši</a:t>
            </a:r>
            <a:endParaRPr lang="sl-SI" dirty="0"/>
          </a:p>
          <a:p>
            <a:pPr marL="285750" indent="-285750">
              <a:buFontTx/>
              <a:buChar char="-"/>
            </a:pPr>
            <a:endParaRPr lang="sl-SI" dirty="0" smtClean="0"/>
          </a:p>
          <a:p>
            <a:r>
              <a:rPr lang="sl-SI" b="1" dirty="0" smtClean="0"/>
              <a:t>Pohvale: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v </a:t>
            </a:r>
            <a:r>
              <a:rPr lang="sl-SI" dirty="0"/>
              <a:t>teh izrednih časih dobro vozite, vsa </a:t>
            </a:r>
            <a:r>
              <a:rPr lang="sl-SI" dirty="0" smtClean="0"/>
              <a:t>čast</a:t>
            </a:r>
          </a:p>
          <a:p>
            <a:pPr marL="285750" indent="-285750">
              <a:buFontTx/>
              <a:buChar char="-"/>
            </a:pPr>
            <a:r>
              <a:rPr lang="sl-SI" dirty="0"/>
              <a:t>s</a:t>
            </a:r>
            <a:r>
              <a:rPr lang="sl-SI" dirty="0" smtClean="0"/>
              <a:t>uper, strokovno delo</a:t>
            </a:r>
          </a:p>
          <a:p>
            <a:pPr marL="285750" indent="-285750">
              <a:buFontTx/>
              <a:buChar char="-"/>
            </a:pPr>
            <a:r>
              <a:rPr lang="sl-SI" dirty="0"/>
              <a:t>b</a:t>
            </a:r>
            <a:r>
              <a:rPr lang="sl-SI" dirty="0" smtClean="0"/>
              <a:t>rez pripomb</a:t>
            </a:r>
          </a:p>
          <a:p>
            <a:pPr marL="285750" indent="-285750">
              <a:buFontTx/>
              <a:buChar char="-"/>
            </a:pPr>
            <a:r>
              <a:rPr lang="sl-SI" dirty="0"/>
              <a:t>v</a:t>
            </a:r>
            <a:r>
              <a:rPr lang="sl-SI" dirty="0" smtClean="0"/>
              <a:t>se </a:t>
            </a:r>
            <a:r>
              <a:rPr lang="sl-SI" dirty="0" err="1" smtClean="0"/>
              <a:t>ok</a:t>
            </a:r>
            <a:endParaRPr lang="sl-SI" dirty="0" smtClean="0"/>
          </a:p>
          <a:p>
            <a:pPr marL="285750" indent="-285750">
              <a:buFontTx/>
              <a:buChar char="-"/>
            </a:pPr>
            <a:r>
              <a:rPr lang="sl-SI" dirty="0"/>
              <a:t>z</a:t>
            </a:r>
            <a:r>
              <a:rPr lang="sl-SI" dirty="0" smtClean="0"/>
              <a:t>adovoljni</a:t>
            </a:r>
          </a:p>
          <a:p>
            <a:endParaRPr lang="sl-SI" b="1" dirty="0" smtClean="0"/>
          </a:p>
          <a:p>
            <a:r>
              <a:rPr lang="sl-SI" b="1" dirty="0" smtClean="0"/>
              <a:t>Predlogi: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omogočiti starejšim otrokom, da </a:t>
            </a:r>
            <a:r>
              <a:rPr lang="sl-SI" dirty="0"/>
              <a:t>ne rabijo </a:t>
            </a:r>
            <a:r>
              <a:rPr lang="sl-SI" dirty="0" smtClean="0"/>
              <a:t>počivati-spati </a:t>
            </a:r>
            <a:r>
              <a:rPr lang="sl-SI" dirty="0"/>
              <a:t>2h, </a:t>
            </a:r>
            <a:r>
              <a:rPr lang="sl-SI" dirty="0" smtClean="0"/>
              <a:t>če </a:t>
            </a:r>
            <a:r>
              <a:rPr lang="sl-SI" dirty="0"/>
              <a:t>to </a:t>
            </a:r>
            <a:r>
              <a:rPr lang="sl-SI" dirty="0" smtClean="0"/>
              <a:t>starši </a:t>
            </a:r>
            <a:r>
              <a:rPr lang="sl-SI" dirty="0"/>
              <a:t>dovolijo. </a:t>
            </a:r>
            <a:r>
              <a:rPr lang="sl-SI" dirty="0" smtClean="0"/>
              <a:t>Mogoče </a:t>
            </a:r>
            <a:r>
              <a:rPr lang="sl-SI" dirty="0"/>
              <a:t>se jih lahko </a:t>
            </a:r>
            <a:r>
              <a:rPr lang="sl-SI" dirty="0" smtClean="0"/>
              <a:t>združi </a:t>
            </a:r>
            <a:r>
              <a:rPr lang="sl-SI" dirty="0"/>
              <a:t>v eno skupino, ki tisti </a:t>
            </a:r>
            <a:r>
              <a:rPr lang="sl-SI" dirty="0" smtClean="0"/>
              <a:t>čas </a:t>
            </a:r>
            <a:r>
              <a:rPr lang="sl-SI" dirty="0"/>
              <a:t>ustvarja, gleda risanke ali kaj </a:t>
            </a:r>
            <a:r>
              <a:rPr lang="sl-SI" dirty="0" smtClean="0"/>
              <a:t>podobnega, </a:t>
            </a:r>
            <a:r>
              <a:rPr lang="sl-SI" dirty="0"/>
              <a:t>kar ne dela veliko </a:t>
            </a:r>
            <a:r>
              <a:rPr lang="sl-SI" dirty="0" smtClean="0"/>
              <a:t>hrupa.</a:t>
            </a:r>
          </a:p>
          <a:p>
            <a:pPr marL="285750" indent="-285750">
              <a:buFontTx/>
              <a:buChar char="-"/>
            </a:pPr>
            <a:r>
              <a:rPr lang="sl-SI" dirty="0"/>
              <a:t>u</a:t>
            </a:r>
            <a:r>
              <a:rPr lang="sl-SI" dirty="0" smtClean="0"/>
              <a:t>poraba vlažnih toaletnih papirjev za preprečitev </a:t>
            </a:r>
            <a:r>
              <a:rPr lang="sl-SI" dirty="0"/>
              <a:t>vsakodnevno slabo </a:t>
            </a:r>
            <a:r>
              <a:rPr lang="sl-SI" dirty="0" smtClean="0"/>
              <a:t>obrisane </a:t>
            </a:r>
            <a:r>
              <a:rPr lang="sl-SI" dirty="0"/>
              <a:t>in posledično </a:t>
            </a:r>
            <a:r>
              <a:rPr lang="sl-SI" dirty="0" smtClean="0"/>
              <a:t>vnete ritke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pogovorne ure naj bodo vsaj na 3 mesece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dvakrat letno delavnice otrok-starši ali stari starši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več vode kot čaja za pitje</a:t>
            </a:r>
          </a:p>
        </p:txBody>
      </p:sp>
    </p:spTree>
    <p:extLst>
      <p:ext uri="{BB962C8B-B14F-4D97-AF65-F5344CB8AC3E}">
        <p14:creationId xmlns:p14="http://schemas.microsoft.com/office/powerpoint/2010/main" val="13105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2085089" y="605287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Ostalo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1025458" y="974619"/>
            <a:ext cx="1047052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Sporočila vrtcu: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552" y="168292"/>
            <a:ext cx="8895863" cy="657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6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jeZBesedilom 4"/>
          <p:cNvSpPr txBox="1"/>
          <p:nvPr/>
        </p:nvSpPr>
        <p:spPr>
          <a:xfrm>
            <a:off x="2124278" y="606044"/>
            <a:ext cx="97750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Anketa je bila odprta od 11. </a:t>
            </a:r>
            <a:r>
              <a:rPr lang="sl-SI" sz="2000" b="1" dirty="0"/>
              <a:t>6</a:t>
            </a:r>
            <a:r>
              <a:rPr lang="sl-SI" sz="2000" b="1" dirty="0" smtClean="0"/>
              <a:t>. 2020 </a:t>
            </a:r>
            <a:r>
              <a:rPr lang="sl-SI" sz="2000" b="1" dirty="0"/>
              <a:t>do 17. </a:t>
            </a:r>
            <a:r>
              <a:rPr lang="sl-SI" sz="2000" b="1" dirty="0" smtClean="0"/>
              <a:t>6. 2020.</a:t>
            </a:r>
          </a:p>
          <a:p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2777421" y="1283152"/>
            <a:ext cx="977506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Število sodelujočih staršev po spolu:</a:t>
            </a:r>
          </a:p>
          <a:p>
            <a:endParaRPr lang="sl-SI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MOŠKI  = 15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ŽENSKE = 47</a:t>
            </a:r>
            <a:endParaRPr lang="sl-SI" dirty="0"/>
          </a:p>
          <a:p>
            <a:r>
              <a:rPr lang="sl-SI" dirty="0" smtClean="0"/>
              <a:t>        </a:t>
            </a:r>
          </a:p>
          <a:p>
            <a:r>
              <a:rPr lang="sl-SI" dirty="0"/>
              <a:t> </a:t>
            </a:r>
            <a:r>
              <a:rPr lang="sl-SI" dirty="0" smtClean="0"/>
              <a:t>       SKUPAJ: </a:t>
            </a:r>
            <a:r>
              <a:rPr lang="sl-SI" b="1" dirty="0" smtClean="0"/>
              <a:t>62</a:t>
            </a:r>
            <a:endParaRPr lang="sl-SI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2041" y="2853687"/>
            <a:ext cx="5620040" cy="336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35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2111215" y="500914"/>
            <a:ext cx="97750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Število sodelujočih staršev po starostnih skupinah:</a:t>
            </a:r>
          </a:p>
          <a:p>
            <a:endParaRPr lang="sl-SI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21 – 30 let = 15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31 – 40 let = 37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41 let ali več = 10</a:t>
            </a:r>
          </a:p>
          <a:p>
            <a:endParaRPr lang="sl-SI" dirty="0"/>
          </a:p>
          <a:p>
            <a:r>
              <a:rPr lang="sl-SI" dirty="0" smtClean="0"/>
              <a:t>                SKUPAJ: </a:t>
            </a:r>
            <a:r>
              <a:rPr lang="sl-SI" b="1" dirty="0" smtClean="0"/>
              <a:t>62</a:t>
            </a:r>
            <a:endParaRPr lang="sl-SI" b="1" dirty="0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8904" y="3063931"/>
            <a:ext cx="5913152" cy="286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20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jeZBesedilom 4"/>
          <p:cNvSpPr txBox="1"/>
          <p:nvPr/>
        </p:nvSpPr>
        <p:spPr>
          <a:xfrm>
            <a:off x="2124278" y="396410"/>
            <a:ext cx="97750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Število sodelujočih staršev po starosti otroka:</a:t>
            </a:r>
          </a:p>
          <a:p>
            <a:endParaRPr lang="sl-SI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1</a:t>
            </a:r>
            <a:r>
              <a:rPr lang="sl-SI" dirty="0"/>
              <a:t> </a:t>
            </a:r>
            <a:r>
              <a:rPr lang="sl-SI" dirty="0" smtClean="0"/>
              <a:t>– 2 let = 15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3 – 4 let = 27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5 let ali več = 20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l-SI" dirty="0"/>
          </a:p>
          <a:p>
            <a:r>
              <a:rPr lang="sl-SI" dirty="0" smtClean="0"/>
              <a:t>                SKUPAJ: </a:t>
            </a:r>
            <a:r>
              <a:rPr lang="sl-SI" b="1" dirty="0" smtClean="0"/>
              <a:t>62</a:t>
            </a:r>
            <a:endParaRPr lang="sl-SI" b="1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2729" y="3041740"/>
            <a:ext cx="5459398" cy="284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1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avokotnik 5"/>
          <p:cNvSpPr/>
          <p:nvPr/>
        </p:nvSpPr>
        <p:spPr>
          <a:xfrm>
            <a:off x="734770" y="1428452"/>
            <a:ext cx="1072246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Starši so ocenjevali po petstopenjski ocenjevalni lestvici, pri čemer so bile ocene ovrednotene na način: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314450" algn="l"/>
              </a:tabLs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1 - nikakor se ne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2 - se ne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3 - se ne morem odločiti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 – se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 – popolnoma se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sl-SI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sz="2000" dirty="0"/>
              <a:t>Odgovora </a:t>
            </a:r>
            <a:r>
              <a:rPr lang="sl-SI" sz="2000" b="1" dirty="0"/>
              <a:t>se ne strinjam </a:t>
            </a:r>
            <a:r>
              <a:rPr lang="sl-SI" sz="2000" dirty="0"/>
              <a:t>in</a:t>
            </a:r>
            <a:r>
              <a:rPr lang="sl-SI" sz="2000" b="1" dirty="0"/>
              <a:t> nikakor se ne strinjam</a:t>
            </a:r>
            <a:r>
              <a:rPr lang="sl-SI" sz="2000" dirty="0"/>
              <a:t> </a:t>
            </a:r>
            <a:r>
              <a:rPr lang="sl-SI" sz="2000" dirty="0" smtClean="0"/>
              <a:t>sta imela </a:t>
            </a:r>
            <a:r>
              <a:rPr lang="sl-SI" sz="2000" dirty="0" err="1" smtClean="0"/>
              <a:t>podalinejo</a:t>
            </a:r>
            <a:r>
              <a:rPr lang="sl-SI" sz="2000" dirty="0" smtClean="0"/>
              <a:t>, da so starši lahko obrazložili, zakaj se z nečim ne strinjajo. </a:t>
            </a:r>
            <a:endParaRPr lang="sl-SI" sz="2000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sl-SI" sz="20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sl-SI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94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56267"/>
              </p:ext>
            </p:extLst>
          </p:nvPr>
        </p:nvGraphicFramePr>
        <p:xfrm>
          <a:off x="613956" y="1421499"/>
          <a:ext cx="10470527" cy="2609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 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a</a:t>
                      </a:r>
                      <a:r>
                        <a:rPr lang="sl-SI" sz="1600" dirty="0">
                          <a:effectLst/>
                        </a:rPr>
                        <a:t>) </a:t>
                      </a:r>
                      <a:r>
                        <a:rPr lang="sl-SI" sz="1600" dirty="0" smtClean="0">
                          <a:effectLst/>
                        </a:rPr>
                        <a:t>Z delom in odnosom vzgojiteljice do otrok sem zadovoljen.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(34%)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 (62%)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  <a:endParaRPr lang="sl-SI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</a:t>
                      </a: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(letos)</a:t>
                      </a:r>
                      <a:endParaRPr lang="sl-SI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 smtClean="0">
                          <a:effectLst/>
                        </a:rPr>
                        <a:t>b) Z delom in odnosom pomočnice vzgojiteljice do otrok sem zadovoljen.</a:t>
                      </a:r>
                      <a:endParaRPr lang="sl-SI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(34%)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 (64%)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  <a:endParaRPr lang="sl-SI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(letos)</a:t>
                      </a:r>
                      <a:endParaRPr lang="sl-SI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1953173" y="568538"/>
            <a:ext cx="2623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Odnos in počutje otroka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PoljeZBesedilom 15"/>
          <p:cNvSpPr txBox="1"/>
          <p:nvPr/>
        </p:nvSpPr>
        <p:spPr>
          <a:xfrm>
            <a:off x="613955" y="4514345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1. a:</a:t>
            </a:r>
          </a:p>
          <a:p>
            <a:r>
              <a:rPr lang="sl-SI" dirty="0" smtClean="0"/>
              <a:t>- /</a:t>
            </a:r>
          </a:p>
        </p:txBody>
      </p:sp>
      <p:sp>
        <p:nvSpPr>
          <p:cNvPr id="17" name="PoljeZBesedilom 16"/>
          <p:cNvSpPr txBox="1"/>
          <p:nvPr/>
        </p:nvSpPr>
        <p:spPr>
          <a:xfrm>
            <a:off x="613955" y="5321139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1. b: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98301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1992362" y="596701"/>
            <a:ext cx="306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Odnos zaposlenih do staršev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945111"/>
              </p:ext>
            </p:extLst>
          </p:nvPr>
        </p:nvGraphicFramePr>
        <p:xfrm>
          <a:off x="860736" y="1562734"/>
          <a:ext cx="10470527" cy="2609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a</a:t>
                      </a:r>
                      <a:r>
                        <a:rPr lang="sl-SI" sz="1600" dirty="0">
                          <a:effectLst/>
                        </a:rPr>
                        <a:t>) </a:t>
                      </a:r>
                      <a:r>
                        <a:rPr lang="sl-SI" sz="1600" dirty="0" smtClean="0">
                          <a:effectLst/>
                        </a:rPr>
                        <a:t>Z načinom dela in odnosom vzgojiteljice do staršev sem zadovoljen.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(33%)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(62%)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 smtClean="0">
                          <a:effectLst/>
                        </a:rPr>
                        <a:t>b) Z delom in odnosom pomočnice vzgojiteljice do staršev sem zadovoljen.</a:t>
                      </a:r>
                      <a:endParaRPr lang="sl-SI" sz="28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(8%)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(29%)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(63%)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PoljeZBesedilom 10"/>
          <p:cNvSpPr txBox="1"/>
          <p:nvPr/>
        </p:nvSpPr>
        <p:spPr>
          <a:xfrm>
            <a:off x="613955" y="4514345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2</a:t>
            </a:r>
            <a:r>
              <a:rPr lang="sl-SI" b="1" dirty="0" smtClean="0"/>
              <a:t>. a:</a:t>
            </a:r>
          </a:p>
          <a:p>
            <a:r>
              <a:rPr lang="sl-SI" dirty="0" smtClean="0"/>
              <a:t>- </a:t>
            </a:r>
            <a:r>
              <a:rPr lang="sl-SI" dirty="0"/>
              <a:t>premalo informacij za starše, premalo govorilnih </a:t>
            </a:r>
            <a:r>
              <a:rPr lang="sl-SI" dirty="0" smtClean="0"/>
              <a:t>ur</a:t>
            </a:r>
          </a:p>
        </p:txBody>
      </p:sp>
      <p:sp>
        <p:nvSpPr>
          <p:cNvPr id="12" name="PoljeZBesedilom 11"/>
          <p:cNvSpPr txBox="1"/>
          <p:nvPr/>
        </p:nvSpPr>
        <p:spPr>
          <a:xfrm>
            <a:off x="613955" y="5321139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2. b: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5649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1992362" y="596701"/>
            <a:ext cx="306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Odnos zaposlenih do staršev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613954" y="4425033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2</a:t>
            </a:r>
            <a:r>
              <a:rPr lang="sl-SI" b="1" dirty="0" smtClean="0"/>
              <a:t>. </a:t>
            </a:r>
            <a:r>
              <a:rPr lang="sl-SI" b="1" dirty="0"/>
              <a:t>c</a:t>
            </a:r>
            <a:r>
              <a:rPr lang="sl-SI" b="1" dirty="0" smtClean="0"/>
              <a:t>:</a:t>
            </a:r>
          </a:p>
          <a:p>
            <a:r>
              <a:rPr lang="sl-SI" dirty="0" smtClean="0"/>
              <a:t>-/</a:t>
            </a:r>
          </a:p>
        </p:txBody>
      </p:sp>
      <p:sp>
        <p:nvSpPr>
          <p:cNvPr id="12" name="PoljeZBesedilom 11"/>
          <p:cNvSpPr txBox="1"/>
          <p:nvPr/>
        </p:nvSpPr>
        <p:spPr>
          <a:xfrm>
            <a:off x="613955" y="5321139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2. </a:t>
            </a:r>
            <a:r>
              <a:rPr lang="sl-SI" b="1" dirty="0"/>
              <a:t>č</a:t>
            </a:r>
            <a:r>
              <a:rPr lang="sl-SI" b="1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140949"/>
              </p:ext>
            </p:extLst>
          </p:nvPr>
        </p:nvGraphicFramePr>
        <p:xfrm>
          <a:off x="860736" y="1305120"/>
          <a:ext cx="10470527" cy="2870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c) Z delom in odnosom ravnateljice do staršev sem zadovoljen.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(13%)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(32%)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(55%)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 smtClean="0">
                          <a:effectLst/>
                        </a:rPr>
                        <a:t>č) Z delom in odnosom pomočnice ravnateljice – vodjo vrtca do staršev sem zadovoljen.</a:t>
                      </a:r>
                      <a:endParaRPr lang="sl-SI" sz="28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(15%)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(83%)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4.8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4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are clouds made of? (With Narration) - Geography for Kid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1992362" y="596701"/>
            <a:ext cx="306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Odnos zaposlenih do staršev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757646" y="3628199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2</a:t>
            </a:r>
            <a:r>
              <a:rPr lang="sl-SI" b="1" dirty="0" smtClean="0"/>
              <a:t>. d:</a:t>
            </a:r>
          </a:p>
          <a:p>
            <a:r>
              <a:rPr lang="sl-SI" dirty="0" smtClean="0"/>
              <a:t>-/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584848"/>
              </p:ext>
            </p:extLst>
          </p:nvPr>
        </p:nvGraphicFramePr>
        <p:xfrm>
          <a:off x="860736" y="1299291"/>
          <a:ext cx="10470527" cy="1826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d) Z delom in odnosom administrativnih delavk do staršev sem zadovoljen.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(8%)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(32%)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 (60%)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 (letos)</a:t>
                      </a:r>
                      <a:endParaRPr lang="sl-SI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1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1790</Words>
  <Application>Microsoft Office PowerPoint</Application>
  <PresentationFormat>Širokozaslonsko</PresentationFormat>
  <Paragraphs>429</Paragraphs>
  <Slides>19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Gotham Rounded Book</vt:lpstr>
      <vt:lpstr>Times New Roman</vt:lpstr>
      <vt:lpstr>Wingdings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Sandra</dc:creator>
  <cp:lastModifiedBy>Sandra</cp:lastModifiedBy>
  <cp:revision>25</cp:revision>
  <dcterms:created xsi:type="dcterms:W3CDTF">2020-08-26T09:55:50Z</dcterms:created>
  <dcterms:modified xsi:type="dcterms:W3CDTF">2020-08-28T08:30:30Z</dcterms:modified>
</cp:coreProperties>
</file>