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  <p:sldId id="291" r:id="rId3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1434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61030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1190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3956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5606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9259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432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95139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381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3662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3307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E8044-CC15-407D-B438-F30D45E86F54}" type="datetimeFigureOut">
              <a:rPr lang="sl-SI" smtClean="0"/>
              <a:t>28. 08. 2020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C7288-0301-4D36-9F4C-F3ABA0EF8FF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450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6.jpg@01D2A3B2.168C5F10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School board for your text funny kids and chalk Vector Imag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41"/>
          <a:stretch/>
        </p:blipFill>
        <p:spPr bwMode="auto">
          <a:xfrm>
            <a:off x="2246812" y="0"/>
            <a:ext cx="713093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1098610" y="2140653"/>
            <a:ext cx="942733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ANALIZA </a:t>
            </a:r>
          </a:p>
          <a:p>
            <a:pPr algn="ctr"/>
            <a:r>
              <a:rPr lang="sl-SI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ANKETNEGA VPRAŠALNIKA </a:t>
            </a:r>
          </a:p>
          <a:p>
            <a:pPr algn="ctr"/>
            <a:r>
              <a:rPr lang="sl-SI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ZADOVOLJSTVU STARŠEV</a:t>
            </a:r>
          </a:p>
          <a:p>
            <a:pPr algn="ctr"/>
            <a:endParaRPr lang="sl-SI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l-SI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ŠOLA - </a:t>
            </a:r>
            <a:endParaRPr lang="sl-SI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8559301" y="5842337"/>
            <a:ext cx="39455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PRIPRAVILA IN ZBRALA PODATKE</a:t>
            </a:r>
            <a:r>
              <a:rPr lang="sl-SI" sz="2000" b="1" dirty="0" smtClean="0"/>
              <a:t>:</a:t>
            </a:r>
          </a:p>
          <a:p>
            <a:r>
              <a:rPr lang="sl-SI" sz="2000" b="1" dirty="0" smtClean="0"/>
              <a:t>          SANDRA GLOGOVŠEK, </a:t>
            </a:r>
          </a:p>
          <a:p>
            <a:r>
              <a:rPr lang="sl-SI" sz="2000" b="1" dirty="0"/>
              <a:t>v</a:t>
            </a:r>
            <a:r>
              <a:rPr lang="sl-SI" sz="2000" b="1" dirty="0" smtClean="0"/>
              <a:t>odja šolskega razvojnega tima </a:t>
            </a:r>
            <a:endParaRPr lang="sl-SI" sz="2000" b="1" dirty="0"/>
          </a:p>
        </p:txBody>
      </p:sp>
      <p:pic>
        <p:nvPicPr>
          <p:cNvPr id="8" name="Slika 7" descr="cid:image006.jpg@01D2A3B2.168C5F10"/>
          <p:cNvPicPr/>
          <p:nvPr/>
        </p:nvPicPr>
        <p:blipFill>
          <a:blip r:embed="rId3" r:link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684" y="200056"/>
            <a:ext cx="1232473" cy="134266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Pravokotnik 8"/>
          <p:cNvSpPr/>
          <p:nvPr/>
        </p:nvSpPr>
        <p:spPr>
          <a:xfrm>
            <a:off x="189132" y="1578868"/>
            <a:ext cx="20576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OSNOVNA ŠOLA</a:t>
            </a:r>
            <a:endParaRPr lang="sl-SI" dirty="0"/>
          </a:p>
        </p:txBody>
      </p:sp>
      <p:sp>
        <p:nvSpPr>
          <p:cNvPr id="10" name="Pravokotnik 9"/>
          <p:cNvSpPr/>
          <p:nvPr/>
        </p:nvSpPr>
        <p:spPr>
          <a:xfrm>
            <a:off x="189131" y="1825812"/>
            <a:ext cx="24756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>
                <a:solidFill>
                  <a:srgbClr val="059D58"/>
                </a:solidFill>
                <a:latin typeface="Gotham Rounded Book"/>
                <a:ea typeface="Times New Roman" panose="02020603050405020304" pitchFamily="18" charset="0"/>
                <a:cs typeface="Times New Roman" panose="02020603050405020304" pitchFamily="18" charset="0"/>
              </a:rPr>
              <a:t>CERKLJE OB KRKI</a:t>
            </a:r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9143449" y="3852192"/>
            <a:ext cx="33613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dirty="0" smtClean="0"/>
              <a:t>ŠOLSKO LETO: 2019/2020</a:t>
            </a:r>
            <a:endParaRPr lang="sl-SI" sz="2000" dirty="0"/>
          </a:p>
        </p:txBody>
      </p:sp>
    </p:spTree>
    <p:extLst>
      <p:ext uri="{BB962C8B-B14F-4D97-AF65-F5344CB8AC3E}">
        <p14:creationId xmlns:p14="http://schemas.microsoft.com/office/powerpoint/2010/main" val="3665152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679268" y="160986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Oblike sodelovanja s starši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5281718"/>
              </p:ext>
            </p:extLst>
          </p:nvPr>
        </p:nvGraphicFramePr>
        <p:xfrm>
          <a:off x="789901" y="530318"/>
          <a:ext cx="10612198" cy="527822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543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316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7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Nikakor se ne strinjam – 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strinjam – 2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morem odločiti – 3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Popolnoma se strinjam – 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a) Roditeljski sestanki so dobro organizirani.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</a:t>
                      </a: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59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Na roditeljskih sestankih dobimo starši prave odgovore na svoja vprašanja in aktualne informacije.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(50%)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(40</a:t>
                      </a: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(92%)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4.0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c) Govorilne ure so dobro organizirane.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(48%)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(48%)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(92%)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/letos)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5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d) Na govorilnih urah dobim najbolj potrebne informacije o svojem otroku.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(35%)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 (60%)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 (92%)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4.4.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9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e) Šola me seznanja o vsem, kar moram vedeti.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(15%)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(51%)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(30%)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(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3.9.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635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PoljeZBesedilom 10"/>
          <p:cNvSpPr txBox="1"/>
          <p:nvPr/>
        </p:nvSpPr>
        <p:spPr>
          <a:xfrm>
            <a:off x="679268" y="160986"/>
            <a:ext cx="2889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Oblike sodelovanja s starši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787936" y="1792412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5. b:</a:t>
            </a:r>
          </a:p>
          <a:p>
            <a:r>
              <a:rPr lang="sl-SI" dirty="0" smtClean="0"/>
              <a:t>- /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787936" y="885762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5.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787936" y="2699063"/>
            <a:ext cx="1047052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5. c: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787936" y="3600312"/>
            <a:ext cx="10470527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5. d: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787935" y="4501561"/>
            <a:ext cx="10470527" cy="646331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5. e:</a:t>
            </a:r>
          </a:p>
          <a:p>
            <a:r>
              <a:rPr lang="sl-SI" dirty="0" smtClean="0"/>
              <a:t>-    /</a:t>
            </a:r>
          </a:p>
        </p:txBody>
      </p:sp>
    </p:spTree>
    <p:extLst>
      <p:ext uri="{BB962C8B-B14F-4D97-AF65-F5344CB8AC3E}">
        <p14:creationId xmlns:p14="http://schemas.microsoft.com/office/powerpoint/2010/main" val="309615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712202" y="174049"/>
            <a:ext cx="49586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Predlogi in pobude staršev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že kdaj dali pobudo za spremembe na šoli?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16548"/>
              </p:ext>
            </p:extLst>
          </p:nvPr>
        </p:nvGraphicFramePr>
        <p:xfrm>
          <a:off x="712202" y="1248929"/>
          <a:ext cx="5911403" cy="131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 (NE)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73%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0615576"/>
              </p:ext>
            </p:extLst>
          </p:nvPr>
        </p:nvGraphicFramePr>
        <p:xfrm>
          <a:off x="712202" y="2944632"/>
          <a:ext cx="5911403" cy="23219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002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1 (  a1) Moja pobuda je bila upoštevana. 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17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2 (  b1) O moji pobudi se je razpravljalo, vendar rešitev ni bila v pristojnosti šole.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3 (c1) Moja pobuda ni bila upoštevana</a:t>
                      </a:r>
                      <a:r>
                        <a:rPr lang="sl-SI" sz="1600" b="0" dirty="0" smtClean="0">
                          <a:effectLst/>
                        </a:rPr>
                        <a:t>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0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</a:rPr>
                        <a:t>  Skupaj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5198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659950" y="200174"/>
            <a:ext cx="2351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Kvaliteta poučevanja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8543732"/>
              </p:ext>
            </p:extLst>
          </p:nvPr>
        </p:nvGraphicFramePr>
        <p:xfrm>
          <a:off x="659950" y="569506"/>
          <a:ext cx="10110655" cy="36925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53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45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4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45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845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45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817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05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00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0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Nikakor se ne strinjam – 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strinjam – 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morem odločiti – 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strinjam – 4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Popolnoma se strinjam – 5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69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a) Moj otrok v šoli pridobi kvalitetno znanje.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(11%)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 (47%)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(36%)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3.6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0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Učitelji se držijo dogovorjenih terminov pisnega preverjanja in ocenjevanja znanja.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(57%)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c) Učenci dosegajo dobre rezultate na državnih tekmovanjih.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(30%)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(24%)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(88%)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PoljeZBesedilom 7"/>
          <p:cNvSpPr txBox="1"/>
          <p:nvPr/>
        </p:nvSpPr>
        <p:spPr>
          <a:xfrm>
            <a:off x="659950" y="4420618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7. a:</a:t>
            </a:r>
          </a:p>
          <a:p>
            <a:r>
              <a:rPr lang="sl-SI" b="1" dirty="0" smtClean="0"/>
              <a:t>- </a:t>
            </a:r>
            <a:r>
              <a:rPr lang="sl-SI" dirty="0" smtClean="0"/>
              <a:t>Ne pri vseh predmetih enako. Vzorec težav se pojavlja pri enem predmetu skozi leta.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59950" y="5143887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7. b:</a:t>
            </a:r>
          </a:p>
          <a:p>
            <a:r>
              <a:rPr lang="sl-SI" dirty="0" smtClean="0"/>
              <a:t>- /</a:t>
            </a:r>
          </a:p>
        </p:txBody>
      </p:sp>
      <p:sp>
        <p:nvSpPr>
          <p:cNvPr id="11" name="PoljeZBesedilom 10"/>
          <p:cNvSpPr txBox="1"/>
          <p:nvPr/>
        </p:nvSpPr>
        <p:spPr>
          <a:xfrm>
            <a:off x="659950" y="5867156"/>
            <a:ext cx="1047052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7. c:</a:t>
            </a:r>
          </a:p>
          <a:p>
            <a:r>
              <a:rPr lang="sl-SI" dirty="0" smtClean="0"/>
              <a:t>- /</a:t>
            </a:r>
          </a:p>
        </p:txBody>
      </p:sp>
    </p:spTree>
    <p:extLst>
      <p:ext uri="{BB962C8B-B14F-4D97-AF65-F5344CB8AC3E}">
        <p14:creationId xmlns:p14="http://schemas.microsoft.com/office/powerpoint/2010/main" val="1736743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659950" y="5719077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8. a:</a:t>
            </a:r>
          </a:p>
          <a:p>
            <a:r>
              <a:rPr lang="sl-SI" b="1" dirty="0" smtClean="0"/>
              <a:t>- </a:t>
            </a:r>
            <a:r>
              <a:rPr lang="sl-SI" dirty="0" smtClean="0"/>
              <a:t>/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659950" y="160986"/>
            <a:ext cx="415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Interesne dejavnosti in razširjen program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8294"/>
              </p:ext>
            </p:extLst>
          </p:nvPr>
        </p:nvGraphicFramePr>
        <p:xfrm>
          <a:off x="659950" y="648480"/>
          <a:ext cx="10470524" cy="4978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81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7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Nikakor se ne strinjam – 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strinjam – 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morem odločiti – 3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Popolnoma se strinjam – 5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a) Izbira interesnih dejavnosti je raznolika.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 (9%)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(52%)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(39%)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(88%)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6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Interesne dejavnosti so dobro organizirane.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(19%)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(53%)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(26%)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6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c) Pri oblikovanju razširjenega programa (OPB, ID, šola v naravi ipd.) šola upošteva potrebe in interese mojega otroka.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(15%)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(49%)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(34%)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65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d) Šola upošteva finančne zmožnosti staršev, ko organizira dejavnosti, katere moram plačati v celoti ali delno.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(7%)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(35%)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 (30%)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(88%)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6166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659950" y="160986"/>
            <a:ext cx="4155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Interesne dejavnosti in razširjen program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659950" y="682801"/>
            <a:ext cx="10470527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8. b:</a:t>
            </a:r>
          </a:p>
          <a:p>
            <a:r>
              <a:rPr lang="sl-SI" dirty="0" smtClean="0"/>
              <a:t>- Učenci, ki ne obiskujejo OPB morajo predolgo čakati na začetek dejavnosti. Dejavnosti so prepozno po pouku.</a:t>
            </a:r>
          </a:p>
        </p:txBody>
      </p:sp>
      <p:sp>
        <p:nvSpPr>
          <p:cNvPr id="7" name="PoljeZBesedilom 6"/>
          <p:cNvSpPr txBox="1"/>
          <p:nvPr/>
        </p:nvSpPr>
        <p:spPr>
          <a:xfrm>
            <a:off x="659950" y="1635793"/>
            <a:ext cx="10470527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8. c: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59949" y="2588785"/>
            <a:ext cx="10470527" cy="92333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8. d: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Sofinancirano ŠVN dobijo vedno samo eni in isti.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Osebno mnenje oziroma čakanje pojasnila glede plačila LŠN Savudrija.</a:t>
            </a:r>
          </a:p>
        </p:txBody>
      </p:sp>
    </p:spTree>
    <p:extLst>
      <p:ext uri="{BB962C8B-B14F-4D97-AF65-F5344CB8AC3E}">
        <p14:creationId xmlns:p14="http://schemas.microsoft.com/office/powerpoint/2010/main" val="2616867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oljeZBesedilom 7"/>
          <p:cNvSpPr txBox="1"/>
          <p:nvPr/>
        </p:nvSpPr>
        <p:spPr>
          <a:xfrm>
            <a:off x="594636" y="187111"/>
            <a:ext cx="4602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Vzpostavljanje in vzdrževanje reda pri pouku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94502"/>
              </p:ext>
            </p:extLst>
          </p:nvPr>
        </p:nvGraphicFramePr>
        <p:xfrm>
          <a:off x="592349" y="750678"/>
          <a:ext cx="10470524" cy="20092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437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3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Nikakor se ne strinjam – 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strinjam – 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morem odločiti – 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Popolnoma se strinjam – 5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a) </a:t>
                      </a:r>
                      <a:r>
                        <a:rPr lang="sl-SI" sz="1600" dirty="0">
                          <a:effectLst/>
                        </a:rPr>
                        <a:t>O kršitvah pri delu v razredu učitelji sproti obveščajo starše.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(13%)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(51%)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(32%)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(90%)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PoljeZBesedilom 11"/>
          <p:cNvSpPr txBox="1"/>
          <p:nvPr/>
        </p:nvSpPr>
        <p:spPr>
          <a:xfrm>
            <a:off x="592346" y="3187901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9.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</p:txBody>
      </p:sp>
    </p:spTree>
    <p:extLst>
      <p:ext uri="{BB962C8B-B14F-4D97-AF65-F5344CB8AC3E}">
        <p14:creationId xmlns:p14="http://schemas.microsoft.com/office/powerpoint/2010/main" val="3613257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465293" y="144257"/>
            <a:ext cx="492468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Sodelovanje s šolsko svetovalno službo</a:t>
            </a: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seznanjeni, da je na šoli svetovalna služba?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0689326"/>
              </p:ext>
            </p:extLst>
          </p:nvPr>
        </p:nvGraphicFramePr>
        <p:xfrm>
          <a:off x="465293" y="1133200"/>
          <a:ext cx="5911403" cy="131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2 (NE)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Pravokotnik 8"/>
          <p:cNvSpPr/>
          <p:nvPr/>
        </p:nvSpPr>
        <p:spPr>
          <a:xfrm>
            <a:off x="465293" y="2703715"/>
            <a:ext cx="5316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 ste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doslej osebno že sodelovali s svetovalno službo?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4599"/>
              </p:ext>
            </p:extLst>
          </p:nvPr>
        </p:nvGraphicFramePr>
        <p:xfrm>
          <a:off x="465293" y="3143954"/>
          <a:ext cx="5911403" cy="13110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511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0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 (NE)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0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600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8472839"/>
              </p:ext>
            </p:extLst>
          </p:nvPr>
        </p:nvGraphicFramePr>
        <p:xfrm>
          <a:off x="890357" y="846503"/>
          <a:ext cx="10472974" cy="16253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65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5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5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Nezadovoljen– </a:t>
                      </a:r>
                      <a:r>
                        <a:rPr lang="sl-SI" sz="1600" dirty="0">
                          <a:effectLst/>
                        </a:rPr>
                        <a:t>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Srednje zadovoljen– </a:t>
                      </a:r>
                      <a:r>
                        <a:rPr lang="sl-SI" sz="1600" dirty="0">
                          <a:effectLst/>
                        </a:rPr>
                        <a:t>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morem odločiti – 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Zadovoljen– </a:t>
                      </a:r>
                      <a:r>
                        <a:rPr lang="sl-SI" sz="1600" dirty="0">
                          <a:effectLst/>
                        </a:rPr>
                        <a:t>4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Popolnoma </a:t>
                      </a:r>
                      <a:r>
                        <a:rPr lang="sl-SI" sz="1600" dirty="0" smtClean="0">
                          <a:effectLst/>
                        </a:rPr>
                        <a:t>zadovoljen– </a:t>
                      </a:r>
                      <a:r>
                        <a:rPr lang="sl-SI" sz="1600" dirty="0">
                          <a:effectLst/>
                        </a:rPr>
                        <a:t>5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a) </a:t>
                      </a:r>
                      <a:r>
                        <a:rPr lang="sl-SI" sz="1600" dirty="0" smtClean="0">
                          <a:effectLst/>
                        </a:rPr>
                        <a:t>Ali</a:t>
                      </a:r>
                      <a:r>
                        <a:rPr lang="sl-SI" sz="1600" baseline="0" dirty="0" smtClean="0">
                          <a:effectLst/>
                        </a:rPr>
                        <a:t> ste zadovoljni s sodelovanjem?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(12%)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(8%)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 (46%)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(27%)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(50%)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PoljeZBesedilom 10"/>
          <p:cNvSpPr txBox="1"/>
          <p:nvPr/>
        </p:nvSpPr>
        <p:spPr>
          <a:xfrm>
            <a:off x="890357" y="287633"/>
            <a:ext cx="408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10. Sodelovanje s šolsko svetovalno službo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890357" y="2705422"/>
            <a:ext cx="10470527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10. a:</a:t>
            </a:r>
          </a:p>
          <a:p>
            <a:pPr marL="285750" indent="-285750">
              <a:buFontTx/>
              <a:buChar char="-"/>
            </a:pPr>
            <a:r>
              <a:rPr lang="sl-SI" dirty="0" err="1" smtClean="0"/>
              <a:t>nesprejemanje</a:t>
            </a:r>
            <a:r>
              <a:rPr lang="sl-SI" dirty="0" smtClean="0"/>
              <a:t> drugih mnenj, vztrajanje pri svojem mnenju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ščitenje posameznih priljubljenih učencev (biseri)</a:t>
            </a:r>
          </a:p>
        </p:txBody>
      </p:sp>
      <p:sp>
        <p:nvSpPr>
          <p:cNvPr id="13" name="Pravokotnik 12"/>
          <p:cNvSpPr/>
          <p:nvPr/>
        </p:nvSpPr>
        <p:spPr>
          <a:xfrm>
            <a:off x="890357" y="3774274"/>
            <a:ext cx="4992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Zakaj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doslej 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še niste </a:t>
            </a:r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sodelovali s svetovalno službo?</a:t>
            </a:r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78919"/>
              </p:ext>
            </p:extLst>
          </p:nvPr>
        </p:nvGraphicFramePr>
        <p:xfrm>
          <a:off x="890357" y="4289128"/>
          <a:ext cx="9410226" cy="132926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69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94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28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851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46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891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207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Drugo – </a:t>
                      </a:r>
                      <a:r>
                        <a:rPr lang="sl-SI" sz="1600" dirty="0">
                          <a:effectLst/>
                        </a:rPr>
                        <a:t>1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Nisem želel – </a:t>
                      </a:r>
                      <a:r>
                        <a:rPr lang="sl-SI" sz="1600" dirty="0">
                          <a:effectLst/>
                        </a:rPr>
                        <a:t>2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smtClean="0">
                          <a:effectLst/>
                        </a:rPr>
                        <a:t>Ni bilo potrebno – </a:t>
                      </a:r>
                      <a:r>
                        <a:rPr lang="sl-SI" sz="1600" dirty="0">
                          <a:effectLst/>
                        </a:rPr>
                        <a:t>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6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a) </a:t>
                      </a:r>
                      <a:r>
                        <a:rPr lang="sl-SI" sz="1600" dirty="0" smtClean="0">
                          <a:effectLst/>
                        </a:rPr>
                        <a:t>Zakaj doslej še niste sodelovali</a:t>
                      </a:r>
                      <a:r>
                        <a:rPr lang="sl-SI" sz="1600" baseline="0" dirty="0" smtClean="0">
                          <a:effectLst/>
                        </a:rPr>
                        <a:t> s SS?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(95%)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(38%)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2.7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2.8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PoljeZBesedilom 14"/>
          <p:cNvSpPr txBox="1"/>
          <p:nvPr/>
        </p:nvSpPr>
        <p:spPr>
          <a:xfrm>
            <a:off x="890357" y="5810082"/>
            <a:ext cx="944424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– nisem želel:</a:t>
            </a:r>
          </a:p>
          <a:p>
            <a:r>
              <a:rPr lang="sl-SI" dirty="0" smtClean="0"/>
              <a:t>- Zadeva je bila rešena na drug način</a:t>
            </a:r>
          </a:p>
        </p:txBody>
      </p:sp>
    </p:spTree>
    <p:extLst>
      <p:ext uri="{BB962C8B-B14F-4D97-AF65-F5344CB8AC3E}">
        <p14:creationId xmlns:p14="http://schemas.microsoft.com/office/powerpoint/2010/main" val="40793854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20276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890357" y="154760"/>
            <a:ext cx="3868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11. Delo z otroki s posebnimi potrebami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Pravokotnik 9"/>
          <p:cNvSpPr/>
          <p:nvPr/>
        </p:nvSpPr>
        <p:spPr>
          <a:xfrm>
            <a:off x="1038521" y="609449"/>
            <a:ext cx="97966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b="1" dirty="0" smtClean="0">
                <a:effectLst/>
              </a:rPr>
              <a:t> </a:t>
            </a:r>
            <a:r>
              <a:rPr lang="sl-SI" sz="1600" b="1" dirty="0" smtClean="0">
                <a:effectLst/>
              </a:rPr>
              <a:t>a1) Ali je vaš otrok vključen v program individualne oziroma dodatne strokovne pomoči?</a:t>
            </a:r>
            <a:endParaRPr lang="sl-SI" sz="1600" dirty="0"/>
          </a:p>
        </p:txBody>
      </p:sp>
      <p:graphicFrame>
        <p:nvGraphicFramePr>
          <p:cNvPr id="16" name="Tabe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8123694"/>
              </p:ext>
            </p:extLst>
          </p:nvPr>
        </p:nvGraphicFramePr>
        <p:xfrm>
          <a:off x="890357" y="983227"/>
          <a:ext cx="10470527" cy="146476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67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17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9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1 (DA)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 (NE)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619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620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0640" y="461146"/>
            <a:ext cx="5464122" cy="3732031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664182" y="975702"/>
            <a:ext cx="977506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spolu: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MOŠKI  = 8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ŽENSKE = 44</a:t>
            </a:r>
            <a:endParaRPr lang="sl-SI" dirty="0"/>
          </a:p>
          <a:p>
            <a:r>
              <a:rPr lang="sl-SI" dirty="0" smtClean="0"/>
              <a:t>        </a:t>
            </a:r>
          </a:p>
          <a:p>
            <a:r>
              <a:rPr lang="sl-SI" dirty="0"/>
              <a:t> </a:t>
            </a:r>
            <a:r>
              <a:rPr lang="sl-SI" dirty="0" smtClean="0"/>
              <a:t>      SKUPAJ: </a:t>
            </a:r>
            <a:r>
              <a:rPr lang="sl-SI" b="1" dirty="0" smtClean="0"/>
              <a:t>52 </a:t>
            </a:r>
            <a:endParaRPr lang="sl-SI" b="1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664182" y="359383"/>
            <a:ext cx="977506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Anketa je bila odprta od 24. </a:t>
            </a:r>
            <a:r>
              <a:rPr lang="sl-SI" sz="2000" b="1" dirty="0"/>
              <a:t>6</a:t>
            </a:r>
            <a:r>
              <a:rPr lang="sl-SI" sz="2000" b="1" dirty="0" smtClean="0"/>
              <a:t>. 2020 do 29. </a:t>
            </a:r>
            <a:r>
              <a:rPr lang="sl-SI" sz="2000" b="1" dirty="0"/>
              <a:t>6</a:t>
            </a:r>
            <a:r>
              <a:rPr lang="sl-SI" sz="2000" b="1" dirty="0" smtClean="0"/>
              <a:t>. 2020.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408172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491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Vprašanja s strani ustanovitelja, Občine Brežice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751133" y="1315011"/>
            <a:ext cx="10470527" cy="209288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Odgovori o poznavanju:</a:t>
            </a:r>
          </a:p>
          <a:p>
            <a:pPr marL="285750" indent="-285750">
              <a:buFontTx/>
              <a:buChar char="-"/>
            </a:pPr>
            <a:r>
              <a:rPr lang="sl-SI" sz="1600" dirty="0" smtClean="0"/>
              <a:t>Odloča o pomembnih zadevah.</a:t>
            </a:r>
          </a:p>
          <a:p>
            <a:pPr marL="285750" indent="-285750">
              <a:buFontTx/>
              <a:buChar char="-"/>
            </a:pPr>
            <a:r>
              <a:rPr lang="sl-SI" sz="1600" dirty="0" smtClean="0"/>
              <a:t>Nadzoruje delovanje zavoda, izpelje postopek imenovanja ravnatelja, </a:t>
            </a:r>
            <a:r>
              <a:rPr lang="sl-SI" sz="1600" dirty="0"/>
              <a:t>sodeluje z lokalno skupnostjo, potrdi člane pritožbene komisije, pregleduje in potrjuje </a:t>
            </a:r>
            <a:r>
              <a:rPr lang="sl-SI" sz="1600" dirty="0" err="1"/>
              <a:t>ldn</a:t>
            </a:r>
            <a:r>
              <a:rPr lang="sl-SI" sz="1600" dirty="0"/>
              <a:t> zavoda, pregleduje in </a:t>
            </a:r>
            <a:r>
              <a:rPr lang="sl-SI" sz="1600" dirty="0" smtClean="0"/>
              <a:t>potrjuje </a:t>
            </a:r>
            <a:r>
              <a:rPr lang="sl-SI" sz="1600" dirty="0"/>
              <a:t>finančna poročila, kadrovska poročila, ocenjuje delo ravnatelja za delovno uspešnost in spremlja njegovo delo</a:t>
            </a:r>
            <a:r>
              <a:rPr lang="sl-SI" sz="1600" dirty="0" smtClean="0"/>
              <a:t>. (5x – podoben zapis)</a:t>
            </a:r>
          </a:p>
          <a:p>
            <a:pPr marL="285750" indent="-285750">
              <a:buFontTx/>
              <a:buChar char="-"/>
            </a:pPr>
            <a:r>
              <a:rPr lang="sl-SI" sz="1600" dirty="0" smtClean="0"/>
              <a:t>Je pod vplivom politike.</a:t>
            </a:r>
          </a:p>
          <a:p>
            <a:pPr marL="285750" indent="-285750">
              <a:buFontTx/>
              <a:buChar char="-"/>
            </a:pPr>
            <a:r>
              <a:rPr lang="sl-SI" sz="1600" dirty="0"/>
              <a:t>N</a:t>
            </a:r>
            <a:r>
              <a:rPr lang="sl-SI" sz="1600" dirty="0" smtClean="0"/>
              <a:t>e poznam.</a:t>
            </a:r>
          </a:p>
          <a:p>
            <a:pPr marL="285750" indent="-285750">
              <a:buFontTx/>
              <a:buChar char="-"/>
            </a:pPr>
            <a:r>
              <a:rPr lang="sl-SI" sz="1600" dirty="0" smtClean="0"/>
              <a:t>Nimam komentarja.</a:t>
            </a:r>
          </a:p>
        </p:txBody>
      </p:sp>
      <p:sp>
        <p:nvSpPr>
          <p:cNvPr id="8" name="Pravokotnik 7"/>
          <p:cNvSpPr/>
          <p:nvPr/>
        </p:nvSpPr>
        <p:spPr>
          <a:xfrm>
            <a:off x="751134" y="752550"/>
            <a:ext cx="10470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b="1" dirty="0"/>
              <a:t>a</a:t>
            </a:r>
            <a:r>
              <a:rPr lang="sl-SI" b="1" dirty="0" smtClean="0">
                <a:effectLst/>
              </a:rPr>
              <a:t>) Vpis poznavanja delovanja sveta zavoda in njegovih pristojnosti.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29300672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4912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12. Vprašanja s strani ustanovitelja, Občine Brežice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PoljeZBesedilom 6"/>
          <p:cNvSpPr txBox="1"/>
          <p:nvPr/>
        </p:nvSpPr>
        <p:spPr>
          <a:xfrm>
            <a:off x="751133" y="1315011"/>
            <a:ext cx="10470527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Odgovori o poznavanju: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Vse ok.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Nimam pripomb.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Izboljšati spletno stran – zapisniki bi morali biti objavljeni takoj !!!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Učenci naj imajo beležko v fizični obliki.</a:t>
            </a:r>
          </a:p>
        </p:txBody>
      </p:sp>
      <p:sp>
        <p:nvSpPr>
          <p:cNvPr id="11" name="Pravokotnik 10"/>
          <p:cNvSpPr/>
          <p:nvPr/>
        </p:nvSpPr>
        <p:spPr>
          <a:xfrm>
            <a:off x="751133" y="754159"/>
            <a:ext cx="1047052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b="1" dirty="0"/>
              <a:t>b</a:t>
            </a:r>
            <a:r>
              <a:rPr lang="sl-SI" b="1" dirty="0" smtClean="0">
                <a:effectLst/>
              </a:rPr>
              <a:t>) </a:t>
            </a:r>
            <a:r>
              <a:rPr lang="sl-SI" b="1" dirty="0" smtClean="0"/>
              <a:t>Vpis predlogov </a:t>
            </a:r>
            <a:r>
              <a:rPr lang="sl-SI" b="1" dirty="0"/>
              <a:t>v zvezi z izboljšanjem informiranja o izvajanju storitev zavodov.</a:t>
            </a:r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16702661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713489" y="711468"/>
            <a:ext cx="4634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Kateri razred obiskuje vaš otrok oziroma otroci?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703846"/>
              </p:ext>
            </p:extLst>
          </p:nvPr>
        </p:nvGraphicFramePr>
        <p:xfrm>
          <a:off x="713489" y="1229628"/>
          <a:ext cx="7729628" cy="3758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9062">
                  <a:extLst>
                    <a:ext uri="{9D8B030D-6E8A-4147-A177-3AD203B41FA5}">
                      <a16:colId xmlns:a16="http://schemas.microsoft.com/office/drawing/2014/main" val="2495156251"/>
                    </a:ext>
                  </a:extLst>
                </a:gridCol>
                <a:gridCol w="1973522">
                  <a:extLst>
                    <a:ext uri="{9D8B030D-6E8A-4147-A177-3AD203B41FA5}">
                      <a16:colId xmlns:a16="http://schemas.microsoft.com/office/drawing/2014/main" val="1272623771"/>
                    </a:ext>
                  </a:extLst>
                </a:gridCol>
                <a:gridCol w="1973522">
                  <a:extLst>
                    <a:ext uri="{9D8B030D-6E8A-4147-A177-3AD203B41FA5}">
                      <a16:colId xmlns:a16="http://schemas.microsoft.com/office/drawing/2014/main" val="4127431618"/>
                    </a:ext>
                  </a:extLst>
                </a:gridCol>
                <a:gridCol w="1973522">
                  <a:extLst>
                    <a:ext uri="{9D8B030D-6E8A-4147-A177-3AD203B41FA5}">
                      <a16:colId xmlns:a16="http://schemas.microsoft.com/office/drawing/2014/main" val="3087580280"/>
                    </a:ext>
                  </a:extLst>
                </a:gridCol>
              </a:tblGrid>
              <a:tr h="34166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Razred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Oddelek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870459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b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1765124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1.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6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72666133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2.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7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10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2587774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3.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5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7406483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4.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0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9603745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5.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4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0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82310261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6.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5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8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4141260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7.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0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3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0572833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8.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3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1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4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65174295"/>
                  </a:ext>
                </a:extLst>
              </a:tr>
              <a:tr h="3416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9.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2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0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80939021"/>
                  </a:ext>
                </a:extLst>
              </a:tr>
            </a:tbl>
          </a:graphicData>
        </a:graphic>
      </p:graphicFrame>
      <p:sp>
        <p:nvSpPr>
          <p:cNvPr id="4" name="PoljeZBesedilom 3"/>
          <p:cNvSpPr txBox="1"/>
          <p:nvPr/>
        </p:nvSpPr>
        <p:spPr>
          <a:xfrm>
            <a:off x="6583680" y="4987976"/>
            <a:ext cx="15955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b="1" dirty="0" smtClean="0"/>
              <a:t>SKUPAJ: 46</a:t>
            </a:r>
            <a:endParaRPr lang="sl-SI" sz="2400" b="1" dirty="0"/>
          </a:p>
        </p:txBody>
      </p:sp>
    </p:spTree>
    <p:extLst>
      <p:ext uri="{BB962C8B-B14F-4D97-AF65-F5344CB8AC3E}">
        <p14:creationId xmlns:p14="http://schemas.microsoft.com/office/powerpoint/2010/main" val="16511810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794159"/>
              </p:ext>
            </p:extLst>
          </p:nvPr>
        </p:nvGraphicFramePr>
        <p:xfrm>
          <a:off x="713490" y="668869"/>
          <a:ext cx="8809335" cy="2375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Ali ste uspeli dostopati do gradiv, ki so jih za delo na daljavo pripravili naši učitelji?</a:t>
                      </a:r>
                      <a:endParaRPr lang="sl-SI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Da, preko spletne učilnice.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Da, preko elektronske pošte.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3. Ne.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4. 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1" dirty="0">
                          <a:effectLst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PoljeZBesedilom 8"/>
          <p:cNvSpPr txBox="1"/>
          <p:nvPr/>
        </p:nvSpPr>
        <p:spPr>
          <a:xfrm>
            <a:off x="713490" y="3519984"/>
            <a:ext cx="8809336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– drugo:</a:t>
            </a:r>
          </a:p>
          <a:p>
            <a:pPr marL="285750" indent="-285750">
              <a:buFontTx/>
              <a:buChar char="-"/>
            </a:pPr>
            <a:r>
              <a:rPr lang="sl-SI" dirty="0"/>
              <a:t>t</a:t>
            </a:r>
            <a:r>
              <a:rPr lang="sl-SI" dirty="0" smtClean="0"/>
              <a:t>ežave v spletnem brskalniku </a:t>
            </a:r>
            <a:r>
              <a:rPr lang="sl-SI" dirty="0" err="1" smtClean="0"/>
              <a:t>Mozilla</a:t>
            </a:r>
            <a:r>
              <a:rPr lang="sl-SI" dirty="0" smtClean="0"/>
              <a:t> Firefox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občasne internetne motnje</a:t>
            </a:r>
          </a:p>
        </p:txBody>
      </p:sp>
    </p:spTree>
    <p:extLst>
      <p:ext uri="{BB962C8B-B14F-4D97-AF65-F5344CB8AC3E}">
        <p14:creationId xmlns:p14="http://schemas.microsoft.com/office/powerpoint/2010/main" val="37510376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600579"/>
              </p:ext>
            </p:extLst>
          </p:nvPr>
        </p:nvGraphicFramePr>
        <p:xfrm>
          <a:off x="713489" y="668870"/>
          <a:ext cx="8678705" cy="2538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144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Kolikokrat na teden se je vaš otrok udeležil izobraževanja na daljavo oziroma je opravljal naloge?</a:t>
                      </a:r>
                      <a:endParaRPr lang="sl-SI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Vsak dan.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Štirikrat.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3. Trikrat.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4. Dvakrat.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5. Enkrat.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3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Nikoli.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PoljeZBesedilom 8"/>
          <p:cNvSpPr txBox="1"/>
          <p:nvPr/>
        </p:nvSpPr>
        <p:spPr>
          <a:xfrm>
            <a:off x="713489" y="4574348"/>
            <a:ext cx="867870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– drugo: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Takrat, ko je bilo…????? (nepopoln zapis)</a:t>
            </a: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20907"/>
              </p:ext>
            </p:extLst>
          </p:nvPr>
        </p:nvGraphicFramePr>
        <p:xfrm>
          <a:off x="713489" y="3225203"/>
          <a:ext cx="8678705" cy="8964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7.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83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1" dirty="0">
                          <a:effectLst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234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6682852"/>
              </p:ext>
            </p:extLst>
          </p:nvPr>
        </p:nvGraphicFramePr>
        <p:xfrm>
          <a:off x="713489" y="668870"/>
          <a:ext cx="8678705" cy="190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144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Ali so bila navodila za delo na daljavo pri posameznem predmetu podana dovolj jasno?</a:t>
                      </a:r>
                      <a:endParaRPr lang="sl-SI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Da.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Ne.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PoljeZBesedilom 8"/>
          <p:cNvSpPr txBox="1"/>
          <p:nvPr/>
        </p:nvSpPr>
        <p:spPr>
          <a:xfrm>
            <a:off x="713489" y="2884047"/>
            <a:ext cx="8678705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– ne:</a:t>
            </a:r>
          </a:p>
          <a:p>
            <a:pPr marL="285750" indent="-285750">
              <a:buFontTx/>
              <a:buChar char="-"/>
            </a:pPr>
            <a:r>
              <a:rPr lang="sl-SI" dirty="0"/>
              <a:t>m</a:t>
            </a:r>
            <a:r>
              <a:rPr lang="sl-SI" dirty="0" smtClean="0"/>
              <a:t>atematika (potrebne bi bilo več razlage, konkretnih navodil, več „živega“ kontakta z učiteljem, več povratnih informacij)</a:t>
            </a:r>
          </a:p>
          <a:p>
            <a:pPr marL="285750" indent="-285750">
              <a:buFontTx/>
              <a:buChar char="-"/>
            </a:pP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41597689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00229"/>
              </p:ext>
            </p:extLst>
          </p:nvPr>
        </p:nvGraphicFramePr>
        <p:xfrm>
          <a:off x="713489" y="668870"/>
          <a:ext cx="8678705" cy="190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144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Ali menite, da je bil dosedanji obseg učnih vsebin in učnih listov primeren?</a:t>
                      </a:r>
                      <a:endParaRPr lang="sl-SI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Da.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Večinoma</a:t>
                      </a:r>
                      <a:r>
                        <a:rPr lang="sl-SI" sz="1600" b="0" baseline="0" dirty="0" smtClean="0">
                          <a:effectLst/>
                        </a:rPr>
                        <a:t> da.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3. Ne.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593975"/>
              </p:ext>
            </p:extLst>
          </p:nvPr>
        </p:nvGraphicFramePr>
        <p:xfrm>
          <a:off x="713488" y="2846013"/>
          <a:ext cx="8678705" cy="190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498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348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7144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Pojasnite.</a:t>
                      </a:r>
                      <a:endParaRPr lang="sl-SI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Navodil je bilo premalo oziroma so bila pomanjkljiva.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Navodila</a:t>
                      </a:r>
                      <a:r>
                        <a:rPr lang="sl-SI" sz="1600" b="0" baseline="0" dirty="0" smtClean="0">
                          <a:effectLst/>
                        </a:rPr>
                        <a:t> so bila preobsežna.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3. Navodila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so bila nerazumljiva.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Desno ukrivljena puščica 1"/>
          <p:cNvSpPr/>
          <p:nvPr/>
        </p:nvSpPr>
        <p:spPr>
          <a:xfrm>
            <a:off x="156754" y="2050869"/>
            <a:ext cx="556735" cy="13585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100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958939"/>
              </p:ext>
            </p:extLst>
          </p:nvPr>
        </p:nvGraphicFramePr>
        <p:xfrm>
          <a:off x="713489" y="668870"/>
          <a:ext cx="8678705" cy="190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 gridSpan="2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Pri katerih predmetih ima vaš otrok največ dela oziroma se čuti preobremenjenega? </a:t>
                      </a:r>
                      <a:endParaRPr lang="sl-SI" sz="14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Matematika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Slovenščina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OPB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Tuj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jezik – nemščina, angleščina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239094"/>
              </p:ext>
            </p:extLst>
          </p:nvPr>
        </p:nvGraphicFramePr>
        <p:xfrm>
          <a:off x="713488" y="2571734"/>
          <a:ext cx="8678705" cy="1268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Etika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Glasba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Pri vseh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Pri nobenem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713488" y="4151432"/>
            <a:ext cx="867870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Pojasnilo:</a:t>
            </a:r>
          </a:p>
          <a:p>
            <a:r>
              <a:rPr lang="sl-SI" dirty="0" smtClean="0"/>
              <a:t>- Naloge pri OPB so bile v času izrednih razmer nepotrebne.</a:t>
            </a:r>
          </a:p>
        </p:txBody>
      </p:sp>
    </p:spTree>
    <p:extLst>
      <p:ext uri="{BB962C8B-B14F-4D97-AF65-F5344CB8AC3E}">
        <p14:creationId xmlns:p14="http://schemas.microsoft.com/office/powerpoint/2010/main" val="318563428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582860" y="3722519"/>
            <a:ext cx="8939965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- drugo:</a:t>
            </a:r>
          </a:p>
          <a:p>
            <a:r>
              <a:rPr lang="sl-SI" dirty="0" smtClean="0"/>
              <a:t>- Inštrukcije pri MAT.</a:t>
            </a: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11701"/>
              </p:ext>
            </p:extLst>
          </p:nvPr>
        </p:nvGraphicFramePr>
        <p:xfrm>
          <a:off x="713490" y="668869"/>
          <a:ext cx="8809335" cy="2375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Učenec naloge opravlja…</a:t>
                      </a:r>
                      <a:endParaRPr lang="sl-SI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</a:t>
                      </a:r>
                      <a:r>
                        <a:rPr lang="sl-SI" sz="1600" b="0" dirty="0" smtClean="0">
                          <a:effectLst/>
                        </a:rPr>
                        <a:t>Sam.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S pomočjo staršev.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3. S</a:t>
                      </a:r>
                      <a:r>
                        <a:rPr lang="sl-SI" sz="1600" b="0" baseline="0" dirty="0" smtClean="0">
                          <a:effectLst/>
                        </a:rPr>
                        <a:t> pomočjo bratov/sester.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4. S</a:t>
                      </a:r>
                      <a:r>
                        <a:rPr lang="sl-SI" sz="1600" b="0" baseline="0" dirty="0" smtClean="0">
                          <a:effectLst/>
                        </a:rPr>
                        <a:t> pomočjo učiteljice/učitelja, ki jo/ga prosi za pomoč.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5. 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1" dirty="0">
                          <a:effectLst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29358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325202"/>
              </p:ext>
            </p:extLst>
          </p:nvPr>
        </p:nvGraphicFramePr>
        <p:xfrm>
          <a:off x="582860" y="711250"/>
          <a:ext cx="8678705" cy="19028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 gridSpan="2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Pri katerih predmetih potrebuje največ vaše pomoči?</a:t>
                      </a:r>
                      <a:endParaRPr lang="sl-SI" sz="1600" b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Matematika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Slovenščina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Angleščina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Etika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969995"/>
              </p:ext>
            </p:extLst>
          </p:nvPr>
        </p:nvGraphicFramePr>
        <p:xfrm>
          <a:off x="582859" y="2636599"/>
          <a:ext cx="8678705" cy="634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Pri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vseh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Samo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pri nalogah, ki jih ne razume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337006"/>
              </p:ext>
            </p:extLst>
          </p:nvPr>
        </p:nvGraphicFramePr>
        <p:xfrm>
          <a:off x="582859" y="3298232"/>
          <a:ext cx="8678705" cy="634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57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15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Nobenem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905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1053123" y="553165"/>
            <a:ext cx="977506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starostnih skupinah: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21 – 30 let = </a:t>
            </a:r>
            <a:r>
              <a:rPr lang="sl-SI" dirty="0"/>
              <a:t>3</a:t>
            </a:r>
            <a:endParaRPr lang="sl-SI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31 – 40 let = 32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41 let ali več = 17</a:t>
            </a:r>
          </a:p>
          <a:p>
            <a:endParaRPr lang="sl-SI" dirty="0"/>
          </a:p>
          <a:p>
            <a:r>
              <a:rPr lang="sl-SI" dirty="0" smtClean="0"/>
              <a:t>                SKUPAJ: </a:t>
            </a:r>
            <a:r>
              <a:rPr lang="sl-SI" b="1" dirty="0" smtClean="0"/>
              <a:t>52</a:t>
            </a:r>
            <a:endParaRPr lang="sl-SI" b="1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4645" y="1049554"/>
            <a:ext cx="7046855" cy="3297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507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05354"/>
              </p:ext>
            </p:extLst>
          </p:nvPr>
        </p:nvGraphicFramePr>
        <p:xfrm>
          <a:off x="582860" y="711250"/>
          <a:ext cx="8992214" cy="2107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68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714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 </a:t>
                      </a:r>
                      <a:r>
                        <a:rPr lang="sl-SI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ste kdaj v tem času kontaktirali razrednika ali učitelja posameznega predmeta za dodatne in povratne </a:t>
                      </a: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informacije</a:t>
                      </a:r>
                      <a:r>
                        <a:rPr lang="sl-SI" sz="1600" b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 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1. Da.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2. Ne.</a:t>
                      </a:r>
                      <a:r>
                        <a:rPr lang="sl-SI" sz="1600" b="0" baseline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3. 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1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PoljeZBesedilom 9"/>
          <p:cNvSpPr txBox="1"/>
          <p:nvPr/>
        </p:nvSpPr>
        <p:spPr>
          <a:xfrm>
            <a:off x="582860" y="2646900"/>
            <a:ext cx="1040300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- drugo:</a:t>
            </a:r>
          </a:p>
          <a:p>
            <a:r>
              <a:rPr lang="sl-SI" dirty="0" smtClean="0"/>
              <a:t>- Kadar je prihajalo do sistemskih napak znotraj učnega gradiva (pri motenem delovanju spletnih orodij).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2981918"/>
              </p:ext>
            </p:extLst>
          </p:nvPr>
        </p:nvGraphicFramePr>
        <p:xfrm>
          <a:off x="582860" y="3566686"/>
          <a:ext cx="8809335" cy="2078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 gridSpan="3">
                  <a:txBody>
                    <a:bodyPr/>
                    <a:lstStyle/>
                    <a:p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Pojasnite:</a:t>
                      </a:r>
                      <a:endParaRPr lang="sl-SI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Nismo potrebovali pomoči.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Nismo utegnili kontaktirati učitelja.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3. Nismo želeli motiti učitelja.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4. Drugo.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1" dirty="0">
                          <a:effectLst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Desno ukrivljena puščica 8"/>
          <p:cNvSpPr/>
          <p:nvPr/>
        </p:nvSpPr>
        <p:spPr>
          <a:xfrm>
            <a:off x="156755" y="1946366"/>
            <a:ext cx="426105" cy="215537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47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7213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582860" y="2884047"/>
            <a:ext cx="10403003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- ne:</a:t>
            </a:r>
          </a:p>
          <a:p>
            <a:r>
              <a:rPr lang="sl-SI" dirty="0" smtClean="0"/>
              <a:t>- Dotična učiteljica se včasih ni odzivala na sporočila ali pa je minilo precej časa, da je odgovorila.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309802"/>
              </p:ext>
            </p:extLst>
          </p:nvPr>
        </p:nvGraphicFramePr>
        <p:xfrm>
          <a:off x="582860" y="688675"/>
          <a:ext cx="8809335" cy="1676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Ali ste bili zadovoljni s povratno informacijo učitelja, ki ste jo prejeli?</a:t>
                      </a:r>
                    </a:p>
                    <a:p>
                      <a:endParaRPr lang="sl-SI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Da.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Ne.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1" dirty="0">
                          <a:effectLst/>
                        </a:rPr>
                        <a:t>Skupaj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97120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oljeZBesedilom 5"/>
          <p:cNvSpPr txBox="1"/>
          <p:nvPr/>
        </p:nvSpPr>
        <p:spPr>
          <a:xfrm>
            <a:off x="713489" y="193308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13. Pouk na daljavo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PoljeZBesedilom 9"/>
          <p:cNvSpPr txBox="1"/>
          <p:nvPr/>
        </p:nvSpPr>
        <p:spPr>
          <a:xfrm>
            <a:off x="582859" y="3613117"/>
            <a:ext cx="8809335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- drugo: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Včasih celo dopoldne.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Odvisno od nalog.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Prva dva tedna več.</a:t>
            </a:r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217843"/>
              </p:ext>
            </p:extLst>
          </p:nvPr>
        </p:nvGraphicFramePr>
        <p:xfrm>
          <a:off x="582860" y="688675"/>
          <a:ext cx="8809335" cy="16760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600" b="1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Koliko časa dnevno so</a:t>
                      </a:r>
                      <a:r>
                        <a:rPr lang="sl-SI" sz="1600" b="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otroci namenili šolskemu delu</a:t>
                      </a:r>
                      <a:r>
                        <a:rPr lang="sl-SI" sz="1600" b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endParaRPr lang="sl-SI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  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Frekvenca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Veljavni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1.</a:t>
                      </a:r>
                      <a:r>
                        <a:rPr lang="sl-SI" sz="1600" b="0" baseline="0" dirty="0" smtClean="0">
                          <a:effectLst/>
                        </a:rPr>
                        <a:t> Manj kot 1 uro.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2. 1 – 2 uri.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3. 3 – 4 ure.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31006"/>
              </p:ext>
            </p:extLst>
          </p:nvPr>
        </p:nvGraphicFramePr>
        <p:xfrm>
          <a:off x="582859" y="2373470"/>
          <a:ext cx="8809335" cy="8915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27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79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3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4.</a:t>
                      </a:r>
                      <a:r>
                        <a:rPr lang="sl-SI" sz="1600" b="0" baseline="0" dirty="0" smtClean="0">
                          <a:effectLst/>
                        </a:rPr>
                        <a:t> 5 – 6 ur.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8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>
                          <a:effectLst/>
                        </a:rPr>
                        <a:t>  </a:t>
                      </a:r>
                      <a:r>
                        <a:rPr lang="sl-SI" sz="1600" b="0" dirty="0" smtClean="0">
                          <a:effectLst/>
                        </a:rPr>
                        <a:t>5. Drugo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6%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9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endParaRPr lang="sl-SI" sz="16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4179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713489" y="193308"/>
            <a:ext cx="112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Ostalo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51139" y="730375"/>
            <a:ext cx="8641055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Pripombe glede </a:t>
            </a:r>
            <a:r>
              <a:rPr lang="sl-SI" b="1" dirty="0" smtClean="0"/>
              <a:t>izvajanja pouka na daljavo: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Preobsežna </a:t>
            </a:r>
            <a:r>
              <a:rPr lang="sl-SI" dirty="0" smtClean="0"/>
              <a:t>učna snov.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6. razred – premalo podajanja učne snovi s strani učiteljev (veliko snovi so otroci morali predelati sami ali s pomočjo staršev). Izjema TJA.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Odzivnost </a:t>
            </a:r>
            <a:r>
              <a:rPr lang="sl-SI" dirty="0" smtClean="0"/>
              <a:t>učiteljev – večinoma so bili</a:t>
            </a:r>
            <a:r>
              <a:rPr lang="sl-SI" dirty="0" smtClean="0"/>
              <a:t>.</a:t>
            </a:r>
            <a:endParaRPr lang="sl-SI" dirty="0" smtClean="0"/>
          </a:p>
        </p:txBody>
      </p:sp>
      <p:sp>
        <p:nvSpPr>
          <p:cNvPr id="6" name="PoljeZBesedilom 5"/>
          <p:cNvSpPr txBox="1"/>
          <p:nvPr/>
        </p:nvSpPr>
        <p:spPr>
          <a:xfrm>
            <a:off x="777264" y="2756719"/>
            <a:ext cx="8641055" cy="258532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Priporočila </a:t>
            </a:r>
            <a:r>
              <a:rPr lang="sl-SI" b="1" dirty="0"/>
              <a:t>in želje glede izvajanja pouka na daljavo:</a:t>
            </a:r>
          </a:p>
          <a:p>
            <a:r>
              <a:rPr lang="sl-SI" dirty="0" smtClean="0"/>
              <a:t>-    Manj </a:t>
            </a:r>
            <a:r>
              <a:rPr lang="sl-SI" dirty="0"/>
              <a:t>dela na računalniku.</a:t>
            </a:r>
          </a:p>
          <a:p>
            <a:r>
              <a:rPr lang="sl-SI" dirty="0" smtClean="0"/>
              <a:t>-    Manj </a:t>
            </a:r>
            <a:r>
              <a:rPr lang="sl-SI" dirty="0"/>
              <a:t>delovnih listov.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Več </a:t>
            </a:r>
            <a:r>
              <a:rPr lang="sl-SI" dirty="0"/>
              <a:t>predavanj preko spleta – video </a:t>
            </a:r>
            <a:r>
              <a:rPr lang="sl-SI" dirty="0" smtClean="0"/>
              <a:t>konferenc z razlago </a:t>
            </a:r>
            <a:r>
              <a:rPr lang="sl-SI" dirty="0" err="1" smtClean="0"/>
              <a:t>uč</a:t>
            </a:r>
            <a:r>
              <a:rPr lang="sl-SI" dirty="0" smtClean="0"/>
              <a:t>. Snovi in utrjevanjem. </a:t>
            </a:r>
            <a:r>
              <a:rPr lang="sl-SI" dirty="0"/>
              <a:t>Manj </a:t>
            </a:r>
            <a:endParaRPr lang="sl-SI" dirty="0" smtClean="0"/>
          </a:p>
          <a:p>
            <a:r>
              <a:rPr lang="sl-SI" dirty="0" smtClean="0"/>
              <a:t>      </a:t>
            </a:r>
            <a:r>
              <a:rPr lang="sl-SI" dirty="0" err="1" smtClean="0"/>
              <a:t>you</a:t>
            </a:r>
            <a:r>
              <a:rPr lang="sl-SI" dirty="0" smtClean="0"/>
              <a:t> </a:t>
            </a:r>
            <a:r>
              <a:rPr lang="sl-SI" dirty="0"/>
              <a:t>tube kanalov.</a:t>
            </a:r>
          </a:p>
          <a:p>
            <a:r>
              <a:rPr lang="sl-SI" dirty="0" smtClean="0"/>
              <a:t>-    Več </a:t>
            </a:r>
            <a:r>
              <a:rPr lang="sl-SI" dirty="0"/>
              <a:t>poudarka naj bi se dalo glavnim predmetom, ne GUM, LUM, ŠPO, OPB.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Da </a:t>
            </a:r>
            <a:r>
              <a:rPr lang="sl-SI" dirty="0"/>
              <a:t>bi prihajale naloge po urniku</a:t>
            </a:r>
            <a:r>
              <a:rPr lang="sl-SI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Več kontakta z učiteljem.</a:t>
            </a:r>
            <a:endParaRPr lang="sl-SI" dirty="0" smtClean="0"/>
          </a:p>
          <a:p>
            <a:pPr marL="285750" indent="-285750">
              <a:buFontTx/>
              <a:buChar char="-"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669088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713489" y="193308"/>
            <a:ext cx="112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Ostalo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51139" y="730375"/>
            <a:ext cx="8641055" cy="2585323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Pohvale glede </a:t>
            </a:r>
            <a:r>
              <a:rPr lang="sl-SI" b="1" dirty="0" smtClean="0"/>
              <a:t>izvajanja pouka na daljavo: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Pohvale namenjene več dotičnim učiteljem in na splošno posameznim učiteljem.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Pohvala vodstvu in učiteljem za učinkovito delo v nepričakovani situaciji – dobro organizirano delo, reden, pravočasen in razumljiv dotok informacij.</a:t>
            </a:r>
          </a:p>
          <a:p>
            <a:pPr marL="285750" indent="-285750">
              <a:buFontTx/>
              <a:buChar char="-"/>
            </a:pPr>
            <a:r>
              <a:rPr lang="sl-SI" dirty="0"/>
              <a:t>Zelo hitra odzivnost posameznih učiteljev.</a:t>
            </a:r>
          </a:p>
          <a:p>
            <a:pPr marL="285750" indent="-285750">
              <a:buFontTx/>
              <a:buChar char="-"/>
            </a:pPr>
            <a:r>
              <a:rPr lang="sl-SI" dirty="0"/>
              <a:t>Vse ok</a:t>
            </a:r>
            <a:r>
              <a:rPr lang="sl-SI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Čeprav je na začetku izgledalo slabše, se je na koncu izkazalo kot dober projekt.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Zelo natančno razložena učna snov, ki lepo vodi učenca in starša.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Pohvala posameznim predstavitvam po spletu.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5917014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ouk na daljavo preko videokonference | Osnovna šola Cerkn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10550">
            <a:off x="9901645" y="470755"/>
            <a:ext cx="1985464" cy="1457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oljeZBesedilom 8"/>
          <p:cNvSpPr txBox="1"/>
          <p:nvPr/>
        </p:nvSpPr>
        <p:spPr>
          <a:xfrm>
            <a:off x="713489" y="193308"/>
            <a:ext cx="11282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14. Ostalo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751139" y="730375"/>
            <a:ext cx="8641055" cy="23083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Sporočila</a:t>
            </a:r>
            <a:r>
              <a:rPr lang="sl-SI" b="1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Sestopite malo, poslušajte otroke. Učitelji preveč prežijo na otroke in iščejo le slabosti. </a:t>
            </a:r>
            <a:r>
              <a:rPr lang="sl-SI" dirty="0"/>
              <a:t> </a:t>
            </a:r>
            <a:r>
              <a:rPr lang="sl-SI" dirty="0" smtClean="0"/>
              <a:t> Obrnejo naj se na upokojene učitelje, nadgradijo naj se po predlogu otrok.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Upajmo, da pouk na daljavo ne bo več potreben.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Pri otrocih 1. triade je potrebno veliko starševske pomoči, kar poleg služb ni enostavno zagotavljati.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Pohvala večini učiteljev, razen izjem.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Hvala, ker se trudite.</a:t>
            </a:r>
          </a:p>
        </p:txBody>
      </p:sp>
    </p:spTree>
    <p:extLst>
      <p:ext uri="{BB962C8B-B14F-4D97-AF65-F5344CB8AC3E}">
        <p14:creationId xmlns:p14="http://schemas.microsoft.com/office/powerpoint/2010/main" val="403134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791866" y="579291"/>
            <a:ext cx="977506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 smtClean="0"/>
              <a:t>Število sodelujočih staršev po triadah:</a:t>
            </a:r>
          </a:p>
          <a:p>
            <a:r>
              <a:rPr lang="sl-SI" dirty="0" smtClean="0"/>
              <a:t>(možnih je več odgovorov)</a:t>
            </a:r>
          </a:p>
          <a:p>
            <a:endParaRPr lang="sl-SI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1. triada = 25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2. triada = 17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sl-SI" dirty="0" smtClean="0"/>
              <a:t>3. triada = 15</a:t>
            </a:r>
          </a:p>
          <a:p>
            <a:endParaRPr lang="sl-SI" dirty="0"/>
          </a:p>
          <a:p>
            <a:r>
              <a:rPr lang="sl-SI" dirty="0" smtClean="0"/>
              <a:t>                SKUPAJ: </a:t>
            </a:r>
            <a:r>
              <a:rPr lang="sl-SI" b="1" dirty="0" smtClean="0"/>
              <a:t>52</a:t>
            </a:r>
            <a:endParaRPr lang="sl-SI" b="1" dirty="0"/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9398" y="448662"/>
            <a:ext cx="5546079" cy="3070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686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avokotnik 4"/>
          <p:cNvSpPr/>
          <p:nvPr/>
        </p:nvSpPr>
        <p:spPr>
          <a:xfrm>
            <a:off x="812044" y="568756"/>
            <a:ext cx="9946784" cy="433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Starši so ocenjevali po petstopenjski ocenjevalni lestvici, pri čemer so bile ocene ovrednotene na način: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1314450" algn="l"/>
              </a:tabLs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1 - nikakor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2 - se ne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3 - se ne morem odločiti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–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sl-SI" sz="2000" b="1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5 – popolnoma se strinjam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sz="2000" dirty="0"/>
              <a:t>Odgovora </a:t>
            </a:r>
            <a:r>
              <a:rPr lang="sl-SI" sz="2000" b="1" dirty="0"/>
              <a:t>se ne strinjam </a:t>
            </a:r>
            <a:r>
              <a:rPr lang="sl-SI" sz="2000" dirty="0"/>
              <a:t>in</a:t>
            </a:r>
            <a:r>
              <a:rPr lang="sl-SI" sz="2000" b="1" dirty="0"/>
              <a:t> nikakor se ne strinjam</a:t>
            </a:r>
            <a:r>
              <a:rPr lang="sl-SI" sz="2000" dirty="0"/>
              <a:t> </a:t>
            </a:r>
            <a:r>
              <a:rPr lang="sl-SI" sz="2000" dirty="0" smtClean="0"/>
              <a:t>sta imela </a:t>
            </a:r>
            <a:r>
              <a:rPr lang="sl-SI" sz="2000" dirty="0" err="1" smtClean="0"/>
              <a:t>podalinejo</a:t>
            </a:r>
            <a:r>
              <a:rPr lang="sl-SI" sz="2000" dirty="0" smtClean="0"/>
              <a:t>, da so starši lahko obrazložili, zakaj se z nečim ne strinjajo. </a:t>
            </a:r>
            <a:endParaRPr lang="sl-SI" sz="2000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sl-SI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96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ljeZBesedilom 3"/>
          <p:cNvSpPr txBox="1"/>
          <p:nvPr/>
        </p:nvSpPr>
        <p:spPr>
          <a:xfrm>
            <a:off x="803642" y="291615"/>
            <a:ext cx="3190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Vodenje in predstavljanje šole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522303"/>
              </p:ext>
            </p:extLst>
          </p:nvPr>
        </p:nvGraphicFramePr>
        <p:xfrm>
          <a:off x="679268" y="795095"/>
          <a:ext cx="10470527" cy="2609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2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   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</a:t>
                      </a:r>
                      <a:r>
                        <a:rPr lang="sl-SI" sz="1600" dirty="0" smtClean="0">
                          <a:effectLst/>
                        </a:rPr>
                        <a:t>Sploh se ne strinjam – 1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strinjam – 2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ne morem odločiti – 3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Se strinjam – 4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Popolnoma se strinjam – 5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2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a</a:t>
                      </a:r>
                      <a:r>
                        <a:rPr lang="sl-SI" sz="1600" dirty="0">
                          <a:effectLst/>
                        </a:rPr>
                        <a:t>) Vodstvo šole vzpostavlja in vzdržuje dober osnovni red v šoli.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(51%)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(39%)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3.7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</a:rPr>
                        <a:t>b</a:t>
                      </a:r>
                      <a:r>
                        <a:rPr lang="sl-SI" sz="1600" dirty="0">
                          <a:effectLst/>
                        </a:rPr>
                        <a:t>) Šola se širši javnosti uspešno predstavlja (prireditve, mediji, spletna stran, </a:t>
                      </a:r>
                      <a:r>
                        <a:rPr lang="sl-SI" sz="1600" dirty="0" err="1">
                          <a:effectLst/>
                        </a:rPr>
                        <a:t>facebook</a:t>
                      </a:r>
                      <a:r>
                        <a:rPr lang="sl-SI" sz="1600" dirty="0">
                          <a:effectLst/>
                        </a:rPr>
                        <a:t>).  </a:t>
                      </a:r>
                      <a:endParaRPr lang="sl-SI" sz="2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(51%)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(41%)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PoljeZBesedilom 6"/>
          <p:cNvSpPr txBox="1"/>
          <p:nvPr/>
        </p:nvSpPr>
        <p:spPr>
          <a:xfrm>
            <a:off x="679269" y="3734525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1.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79268" y="4567535"/>
            <a:ext cx="1047052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1.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90845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679268" y="4461247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2.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79268" y="5259866"/>
            <a:ext cx="1047052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2.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  <a:p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679268" y="187112"/>
            <a:ext cx="2538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Kvaliteta informiranosti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2052557"/>
              </p:ext>
            </p:extLst>
          </p:nvPr>
        </p:nvGraphicFramePr>
        <p:xfrm>
          <a:off x="679268" y="585916"/>
          <a:ext cx="10470524" cy="35198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5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88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9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Nikakor se ne strinjam – 1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Se ne strinjam – 2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morem odločiti – 3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Popolnoma se strinjam – 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9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a) Šola izbira način seznanjanja, ki najbolj ustreza vsebini informacije (sestanki, govorilne ure, neformalna srečanja, obvestila staršem).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(2</a:t>
                      </a: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(55%)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 (43%)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</a:t>
                      </a: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lani)</a:t>
                      </a:r>
                      <a:endParaRPr lang="sl-SI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4.4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2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Informacije so pravočasne in razumljive.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(10%)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(33%)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(letos)</a:t>
                      </a:r>
                      <a:endParaRPr lang="sl-SI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144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679268" y="4461247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3</a:t>
            </a:r>
            <a:r>
              <a:rPr lang="sl-SI" b="1" dirty="0" smtClean="0"/>
              <a:t>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79268" y="5259866"/>
            <a:ext cx="1047052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</a:t>
            </a:r>
            <a:r>
              <a:rPr lang="sl-SI" b="1" dirty="0"/>
              <a:t>3</a:t>
            </a:r>
            <a:r>
              <a:rPr lang="sl-SI" b="1" dirty="0" smtClean="0"/>
              <a:t>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  <a:p>
            <a:endParaRPr lang="sl-SI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679268" y="213237"/>
            <a:ext cx="2105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Odnos do učencev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2" name="Tabe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496079"/>
              </p:ext>
            </p:extLst>
          </p:nvPr>
        </p:nvGraphicFramePr>
        <p:xfrm>
          <a:off x="679268" y="699817"/>
          <a:ext cx="10966912" cy="2609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32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0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983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Nikakor se ne strinjam – 1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strinjam – 2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morem odločiti – 3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 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Popolnoma se strinjam – 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Skupaj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a) Zaposleni so učencu v težavah vedno pripravljeni pomagati.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(6%)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 (10%)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 (49%)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 (35%)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r>
                        <a:rPr lang="sl-SI" sz="16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Moj otrok se v šoli počuti sprejetega in spoštovanega s strani učiteljev in ostalih zaposlenih.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(41%)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 (41%)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3.9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8315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artoon Grass And Flowers Png - Grass Clipart, Transparent Png ,  Transparent Png Image - PNGi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0" t="12754" r="3521" b="6087"/>
          <a:stretch/>
        </p:blipFill>
        <p:spPr bwMode="auto">
          <a:xfrm>
            <a:off x="0" y="3200400"/>
            <a:ext cx="1219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oljeZBesedilom 6"/>
          <p:cNvSpPr txBox="1"/>
          <p:nvPr/>
        </p:nvSpPr>
        <p:spPr>
          <a:xfrm>
            <a:off x="679268" y="4461247"/>
            <a:ext cx="10470527" cy="6463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4. a: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  <a:endParaRPr lang="sl-SI" dirty="0"/>
          </a:p>
        </p:txBody>
      </p:sp>
      <p:sp>
        <p:nvSpPr>
          <p:cNvPr id="8" name="PoljeZBesedilom 7"/>
          <p:cNvSpPr txBox="1"/>
          <p:nvPr/>
        </p:nvSpPr>
        <p:spPr>
          <a:xfrm>
            <a:off x="679268" y="5259866"/>
            <a:ext cx="10470527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sl-SI" b="1" dirty="0" smtClean="0"/>
              <a:t>Pojasnilo k točki 4. b:</a:t>
            </a:r>
          </a:p>
          <a:p>
            <a:pPr marL="285750" indent="-285750">
              <a:buFontTx/>
              <a:buChar char="-"/>
            </a:pPr>
            <a:r>
              <a:rPr lang="sl-SI" dirty="0" smtClean="0"/>
              <a:t>/</a:t>
            </a:r>
          </a:p>
          <a:p>
            <a:endParaRPr lang="sl-SI" dirty="0"/>
          </a:p>
        </p:txBody>
      </p:sp>
      <p:sp>
        <p:nvSpPr>
          <p:cNvPr id="9" name="PoljeZBesedilom 8"/>
          <p:cNvSpPr txBox="1"/>
          <p:nvPr/>
        </p:nvSpPr>
        <p:spPr>
          <a:xfrm>
            <a:off x="679268" y="121798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sl-SI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Odnos do staršev</a:t>
            </a:r>
            <a:endParaRPr lang="sl-SI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007642"/>
              </p:ext>
            </p:extLst>
          </p:nvPr>
        </p:nvGraphicFramePr>
        <p:xfrm>
          <a:off x="679268" y="643418"/>
          <a:ext cx="11007269" cy="34634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71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0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07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0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0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0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77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46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91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Podvprašanja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Odgovori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>
                          <a:effectLst/>
                        </a:rPr>
                        <a:t>Povprečje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   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Nikakor se ne strinjam – 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strinjam – 2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ne morem odločiti – 3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</a:rPr>
                        <a:t>Se strinjam – 4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Popolnoma se strinjam – 5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5422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a) Šola se s starši posvetuje o odločitvah, ki vplivajo na počutje otroka ter njegovo uspešnost.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 (0%)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(12%)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 (57%)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(27%)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3.8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4.3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3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</a:rPr>
                        <a:t>    b) V primeru težav (učne težave, odlog plačila, sofinanciranje dejavnosti, prilagoditev delovnega časa ipd.) se lahko za pomoč obrnem tako na vodstvo šole, strokovne delavce kot na ostale zaposlene. 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(0%)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</a:t>
                      </a:r>
                      <a:r>
                        <a:rPr lang="sl-SI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(39%)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 (47%)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 (94%)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</a:t>
                      </a:r>
                      <a:r>
                        <a:rPr lang="sl-SI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(predlani)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 (lani)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4.2 (letos)</a:t>
                      </a:r>
                      <a:endParaRPr lang="sl-SI" sz="16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671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3497</Words>
  <Application>Microsoft Office PowerPoint</Application>
  <PresentationFormat>Širokozaslonsko</PresentationFormat>
  <Paragraphs>825</Paragraphs>
  <Slides>35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35</vt:i4>
      </vt:variant>
    </vt:vector>
  </HeadingPairs>
  <TitlesOfParts>
    <vt:vector size="42" baseType="lpstr">
      <vt:lpstr>Arial</vt:lpstr>
      <vt:lpstr>Calibri</vt:lpstr>
      <vt:lpstr>Calibri Light</vt:lpstr>
      <vt:lpstr>Gotham Rounded Book</vt:lpstr>
      <vt:lpstr>Times New Roman</vt:lpstr>
      <vt:lpstr>Wingdings</vt:lpstr>
      <vt:lpstr>Officeova tema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Sandra</dc:creator>
  <cp:lastModifiedBy>Sandra</cp:lastModifiedBy>
  <cp:revision>53</cp:revision>
  <dcterms:created xsi:type="dcterms:W3CDTF">2020-08-27T08:49:27Z</dcterms:created>
  <dcterms:modified xsi:type="dcterms:W3CDTF">2020-08-28T08:30:03Z</dcterms:modified>
</cp:coreProperties>
</file>